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0" r:id="rId2"/>
    <p:sldId id="299" r:id="rId3"/>
    <p:sldId id="295" r:id="rId4"/>
    <p:sldId id="291" r:id="rId5"/>
    <p:sldId id="301" r:id="rId6"/>
  </p:sldIdLst>
  <p:sldSz cx="9144000" cy="6858000" type="screen4x3"/>
  <p:notesSz cx="6669088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19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 snapToGrid="0" snapToObjects="1">
      <p:cViewPr>
        <p:scale>
          <a:sx n="77" d="100"/>
          <a:sy n="77" d="100"/>
        </p:scale>
        <p:origin x="127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-1344" y="-11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B482A-D31C-3F4E-9ADB-E97BE9F5C235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B392E-AB94-0748-A548-A3FBEB078C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6C2B9-8351-3D4D-A9AD-66D6BA293BFB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BE39-2BFA-1044-95ED-498A8F031D2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8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BE39-2BFA-1044-95ED-498A8F031D2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51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BE39-2BFA-1044-95ED-498A8F031D2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7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BE39-2BFA-1044-95ED-498A8F031D2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93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BE39-2BFA-1044-95ED-498A8F031D2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0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BE39-2BFA-1044-95ED-498A8F031D2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62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F623-F03B-2243-B0F4-951D1DD6EFDD}" type="datetimeFigureOut">
              <a:rPr lang="de-DE" smtClean="0"/>
              <a:pPr/>
              <a:t>02.06.2015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9657-E127-8F4A-9CF9-40E0F3A88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manual.at/p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ge.fritz@mediamanual.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30461" y="2415654"/>
            <a:ext cx="7358063" cy="17878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12800" kern="0" dirty="0" smtClean="0">
                <a:latin typeface="Calibri" panose="020F0502020204030204" pitchFamily="34" charset="0"/>
              </a:rPr>
              <a:t>Einladung zur Erprobung</a:t>
            </a:r>
          </a:p>
          <a:p>
            <a:pPr marL="0" indent="0" algn="ctr">
              <a:buNone/>
            </a:pPr>
            <a:endParaRPr lang="de-DE" sz="5100" kern="0" dirty="0"/>
          </a:p>
          <a:p>
            <a:pPr marL="0" indent="0" algn="ctr">
              <a:buNone/>
            </a:pPr>
            <a:r>
              <a:rPr lang="de-DE" sz="8600" kern="0" dirty="0" err="1" smtClean="0">
                <a:latin typeface="+mj-lt"/>
              </a:rPr>
              <a:t>KidZ</a:t>
            </a:r>
            <a:r>
              <a:rPr lang="de-DE" sz="8600" kern="0" dirty="0" smtClean="0">
                <a:latin typeface="+mj-lt"/>
              </a:rPr>
              <a:t> </a:t>
            </a:r>
            <a:r>
              <a:rPr lang="de-DE" sz="8600" kern="0" dirty="0" err="1" smtClean="0">
                <a:latin typeface="+mj-lt"/>
              </a:rPr>
              <a:t>eLecture</a:t>
            </a:r>
            <a:r>
              <a:rPr lang="de-DE" sz="8600" kern="0" dirty="0" smtClean="0">
                <a:latin typeface="+mj-lt"/>
              </a:rPr>
              <a:t>, 2. 6. 2015</a:t>
            </a:r>
          </a:p>
          <a:p>
            <a:pPr marL="0" indent="0" algn="ctr">
              <a:buNone/>
            </a:pPr>
            <a:endParaRPr lang="de-DE" sz="8600" kern="0" dirty="0"/>
          </a:p>
          <a:p>
            <a:pPr marL="0" indent="0" algn="ctr">
              <a:buNone/>
            </a:pPr>
            <a:r>
              <a:rPr lang="de-DE" sz="8800" kern="0" dirty="0"/>
              <a:t>Inge Fritz</a:t>
            </a:r>
          </a:p>
        </p:txBody>
      </p:sp>
      <p:sp>
        <p:nvSpPr>
          <p:cNvPr id="196611" name="Rectangle 2"/>
          <p:cNvSpPr>
            <a:spLocks/>
          </p:cNvSpPr>
          <p:nvPr/>
        </p:nvSpPr>
        <p:spPr bwMode="auto">
          <a:xfrm>
            <a:off x="830461" y="736979"/>
            <a:ext cx="7358063" cy="167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de-DE" sz="4000" dirty="0"/>
              <a:t>PROTOTYPISCHE AUFGABEN </a:t>
            </a:r>
            <a:br>
              <a:rPr lang="de-DE" sz="4000" dirty="0"/>
            </a:br>
            <a:r>
              <a:rPr lang="de-DE" sz="4000" dirty="0" smtClean="0"/>
              <a:t>MEDIENKOMPETENZ</a:t>
            </a:r>
          </a:p>
        </p:txBody>
      </p:sp>
      <p:pic>
        <p:nvPicPr>
          <p:cNvPr id="1966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972" y="5619848"/>
            <a:ext cx="953523" cy="5246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66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985" y="5428505"/>
            <a:ext cx="4463698" cy="87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93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7815" y="642331"/>
            <a:ext cx="7383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</a:rPr>
              <a:t>ARBEITSHEFT FÜR DIE INTEGRATIVE MEDIEN-BILDUNG (SEK. I und II)</a:t>
            </a:r>
          </a:p>
        </p:txBody>
      </p:sp>
      <p:pic>
        <p:nvPicPr>
          <p:cNvPr id="5" name="Bild 4" descr="prototypical tasks-portofl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9" y="1596438"/>
            <a:ext cx="5525896" cy="442769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55911" y="2242729"/>
            <a:ext cx="3995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7F7F7F"/>
                </a:solidFill>
              </a:rPr>
              <a:t>32 Aufgaben zum Aufbau bzw. zur Vertiefung von Medienkompetenzen, die aus dem Grundsatzerlass für Medienerziehung abgeleitet wurden</a:t>
            </a:r>
            <a:endParaRPr lang="de-DE" sz="2800" dirty="0">
              <a:solidFill>
                <a:srgbClr val="7F7F7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9211" y="5999517"/>
            <a:ext cx="740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7F7F7F"/>
                </a:solidFill>
              </a:rPr>
              <a:t>Arbeitsheft / Portfolio </a:t>
            </a:r>
            <a:r>
              <a:rPr lang="de-DE" sz="2400" dirty="0" smtClean="0">
                <a:solidFill>
                  <a:srgbClr val="7F7F7F"/>
                </a:solidFill>
              </a:rPr>
              <a:t>/ Info: </a:t>
            </a:r>
            <a:r>
              <a:rPr lang="de-DE" sz="2400" dirty="0" smtClean="0">
                <a:solidFill>
                  <a:srgbClr val="7F7F7F"/>
                </a:solidFill>
                <a:hlinkClick r:id="rId4" tooltip="Prototypische Aufgaben - Kapitel und Links"/>
              </a:rPr>
              <a:t>www.mediamanual.at/</a:t>
            </a:r>
            <a:r>
              <a:rPr lang="de-DE" sz="2400" dirty="0" err="1" smtClean="0">
                <a:solidFill>
                  <a:srgbClr val="7F7F7F"/>
                </a:solidFill>
                <a:hlinkClick r:id="rId4" tooltip="Prototypische Aufgaben - Kapitel und Links"/>
              </a:rPr>
              <a:t>pa</a:t>
            </a:r>
            <a:endParaRPr lang="de-DE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1"/>
          <p:cNvPicPr>
            <a:picLocks noChangeAspect="1" noChangeArrowheads="1"/>
          </p:cNvPicPr>
          <p:nvPr/>
        </p:nvPicPr>
        <p:blipFill>
          <a:blip r:embed="rId3">
            <a:alphaModFix amt="10000"/>
          </a:blip>
          <a:srcRect/>
          <a:stretch>
            <a:fillRect/>
          </a:stretch>
        </p:blipFill>
        <p:spPr bwMode="auto">
          <a:xfrm>
            <a:off x="44564" y="33420"/>
            <a:ext cx="9054703" cy="679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8419" name="Rectangle 2"/>
          <p:cNvSpPr>
            <a:spLocks/>
          </p:cNvSpPr>
          <p:nvPr/>
        </p:nvSpPr>
        <p:spPr bwMode="auto">
          <a:xfrm>
            <a:off x="830461" y="1351128"/>
            <a:ext cx="7483078" cy="4026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800" b="1" dirty="0" smtClean="0">
                <a:ea typeface="Gill Sans" pitchFamily="-102" charset="0"/>
                <a:cs typeface="Gill Sans" pitchFamily="-102" charset="0"/>
              </a:rPr>
              <a:t>VIER THEMENKREISE: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Gewaltfrei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kommunizieren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 Fair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debattieren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Kritisch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denken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Kreativ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denken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Medien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reflektieren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Medien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gestalten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Das Internet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nutzen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Im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Internet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lernen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</a:t>
            </a:r>
          </a:p>
          <a:p>
            <a:pPr algn="l"/>
            <a:endParaRPr lang="en-US" sz="2800" dirty="0">
              <a:ea typeface="Gill Sans" pitchFamily="-102" charset="0"/>
              <a:cs typeface="Gill Sans" pitchFamily="-102" charset="0"/>
            </a:endParaRPr>
          </a:p>
          <a:p>
            <a:pPr algn="l"/>
            <a:r>
              <a:rPr lang="en-US" sz="2800" b="1" dirty="0" smtClean="0">
                <a:ea typeface="Gill Sans" pitchFamily="-102" charset="0"/>
                <a:cs typeface="Gill Sans" pitchFamily="-102" charset="0"/>
              </a:rPr>
              <a:t>32 AUFGABENBEISPIELE, 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die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anregen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wollen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und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mit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Inhalten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verschiedener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Fachbereiche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verknüpft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werden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sollen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; die in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Summe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aufzeigen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, was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Medienbildung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alles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800" dirty="0" err="1" smtClean="0">
                <a:ea typeface="Gill Sans" pitchFamily="-102" charset="0"/>
                <a:cs typeface="Gill Sans" pitchFamily="-102" charset="0"/>
              </a:rPr>
              <a:t>umfasst</a:t>
            </a:r>
            <a:r>
              <a:rPr lang="en-US" sz="2800" dirty="0" smtClean="0">
                <a:ea typeface="Gill Sans" pitchFamily="-102" charset="0"/>
                <a:cs typeface="Gill Sans" pitchFamily="-102" charset="0"/>
              </a:rPr>
              <a:t>. </a:t>
            </a:r>
          </a:p>
          <a:p>
            <a:pPr algn="l"/>
            <a:endParaRPr lang="en-US" sz="2800" dirty="0">
              <a:ea typeface="Gill Sans" pitchFamily="-102" charset="0"/>
              <a:cs typeface="Gill Sans" pitchFamily="-10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val 1"/>
          <p:cNvSpPr>
            <a:spLocks/>
          </p:cNvSpPr>
          <p:nvPr/>
        </p:nvSpPr>
        <p:spPr bwMode="auto">
          <a:xfrm>
            <a:off x="5787228" y="1852908"/>
            <a:ext cx="839391" cy="839391"/>
          </a:xfrm>
          <a:prstGeom prst="ellipse">
            <a:avLst/>
          </a:prstGeom>
          <a:solidFill>
            <a:srgbClr val="EB719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200" dirty="0">
                <a:solidFill>
                  <a:srgbClr val="FEF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34819" name="Oval 3"/>
          <p:cNvSpPr>
            <a:spLocks/>
          </p:cNvSpPr>
          <p:nvPr/>
        </p:nvSpPr>
        <p:spPr bwMode="auto">
          <a:xfrm>
            <a:off x="3006956" y="1681415"/>
            <a:ext cx="839391" cy="839391"/>
          </a:xfrm>
          <a:prstGeom prst="ellipse">
            <a:avLst/>
          </a:prstGeom>
          <a:solidFill>
            <a:srgbClr val="EB719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200" dirty="0">
                <a:solidFill>
                  <a:srgbClr val="FEF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34820" name="Oval 4"/>
          <p:cNvSpPr>
            <a:spLocks/>
          </p:cNvSpPr>
          <p:nvPr/>
        </p:nvSpPr>
        <p:spPr bwMode="auto">
          <a:xfrm>
            <a:off x="518002" y="1979440"/>
            <a:ext cx="839391" cy="839391"/>
          </a:xfrm>
          <a:prstGeom prst="ellipse">
            <a:avLst/>
          </a:prstGeom>
          <a:solidFill>
            <a:srgbClr val="EB719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2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</a:t>
            </a:r>
            <a:endParaRPr lang="en-US" sz="4200" dirty="0">
              <a:solidFill>
                <a:srgbClr val="FEFEF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518" name="Rectangle 5"/>
          <p:cNvSpPr>
            <a:spLocks/>
          </p:cNvSpPr>
          <p:nvPr/>
        </p:nvSpPr>
        <p:spPr bwMode="auto">
          <a:xfrm>
            <a:off x="1394148" y="586903"/>
            <a:ext cx="2192139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4500" dirty="0" smtClean="0">
                <a:ea typeface="Gill Sans" pitchFamily="-102" charset="0"/>
                <a:cs typeface="Gill Sans" pitchFamily="-102" charset="0"/>
              </a:rPr>
              <a:t>Was </a:t>
            </a:r>
            <a:r>
              <a:rPr lang="en-US" sz="4500" dirty="0" err="1" smtClean="0">
                <a:ea typeface="Gill Sans" pitchFamily="-102" charset="0"/>
                <a:cs typeface="Gill Sans" pitchFamily="-102" charset="0"/>
              </a:rPr>
              <a:t>tun</a:t>
            </a:r>
            <a:r>
              <a:rPr lang="en-US" sz="4500" dirty="0" smtClean="0">
                <a:ea typeface="Gill Sans" pitchFamily="-102" charset="0"/>
                <a:cs typeface="Gill Sans" pitchFamily="-102" charset="0"/>
              </a:rPr>
              <a:t>?</a:t>
            </a:r>
            <a:endParaRPr lang="en-US" sz="4500" dirty="0">
              <a:ea typeface="Gill Sans" pitchFamily="-102" charset="0"/>
              <a:cs typeface="Gill Sans" pitchFamily="-102" charset="0"/>
            </a:endParaRPr>
          </a:p>
        </p:txBody>
      </p:sp>
      <p:sp>
        <p:nvSpPr>
          <p:cNvPr id="192519" name="Rectangle 6"/>
          <p:cNvSpPr>
            <a:spLocks/>
          </p:cNvSpPr>
          <p:nvPr/>
        </p:nvSpPr>
        <p:spPr bwMode="auto">
          <a:xfrm>
            <a:off x="1153141" y="1419367"/>
            <a:ext cx="1591716" cy="33846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 smtClean="0">
                <a:ea typeface="Gill Sans" pitchFamily="-102" charset="0"/>
                <a:cs typeface="Gill Sans" pitchFamily="-102" charset="0"/>
              </a:rPr>
              <a:t>AUFGABEN KENNENLERNEN</a:t>
            </a:r>
            <a:endParaRPr lang="en-US" b="1" dirty="0">
              <a:ea typeface="Gill Sans" pitchFamily="-102" charset="0"/>
              <a:cs typeface="Gill Sans" pitchFamily="-102" charset="0"/>
            </a:endParaRPr>
          </a:p>
          <a:p>
            <a:endParaRPr lang="en-US" sz="2000" dirty="0" smtClean="0">
              <a:ea typeface="Gill Sans" pitchFamily="-102" charset="0"/>
              <a:cs typeface="Gill Sans" pitchFamily="-102" charset="0"/>
            </a:endParaRPr>
          </a:p>
          <a:p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Arbeitsheft</a:t>
            </a:r>
            <a:endParaRPr lang="en-US" sz="2000" dirty="0" smtClean="0">
              <a:ea typeface="Gill Sans" pitchFamily="-102" charset="0"/>
              <a:cs typeface="Gill Sans" pitchFamily="-102" charset="0"/>
            </a:endParaRPr>
          </a:p>
          <a:p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bestellen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 </a:t>
            </a:r>
            <a:endParaRPr lang="en-US" sz="2000" dirty="0">
              <a:ea typeface="Gill Sans" pitchFamily="-102" charset="0"/>
              <a:cs typeface="Gill Sans" pitchFamily="-102" charset="0"/>
            </a:endParaRPr>
          </a:p>
          <a:p>
            <a:endParaRPr lang="en-US" sz="2000" dirty="0" smtClean="0">
              <a:ea typeface="Gill Sans" pitchFamily="-102" charset="0"/>
              <a:cs typeface="Gill Sans" pitchFamily="-102" charset="0"/>
            </a:endParaRPr>
          </a:p>
        </p:txBody>
      </p:sp>
      <p:sp>
        <p:nvSpPr>
          <p:cNvPr id="192520" name="Rectangle 7"/>
          <p:cNvSpPr>
            <a:spLocks/>
          </p:cNvSpPr>
          <p:nvPr/>
        </p:nvSpPr>
        <p:spPr bwMode="auto">
          <a:xfrm>
            <a:off x="3586287" y="2648388"/>
            <a:ext cx="2043654" cy="22191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 smtClean="0">
                <a:ea typeface="Gill Sans" pitchFamily="-102" charset="0"/>
                <a:cs typeface="Gill Sans" pitchFamily="-102" charset="0"/>
              </a:rPr>
              <a:t>AUFGABEN</a:t>
            </a:r>
          </a:p>
          <a:p>
            <a:r>
              <a:rPr lang="en-US" b="1" dirty="0" smtClean="0">
                <a:ea typeface="Gill Sans" pitchFamily="-102" charset="0"/>
                <a:cs typeface="Gill Sans" pitchFamily="-102" charset="0"/>
              </a:rPr>
              <a:t>ERPROBEN</a:t>
            </a:r>
            <a:endParaRPr lang="en-US" b="1" dirty="0">
              <a:ea typeface="Gill Sans" pitchFamily="-102" charset="0"/>
              <a:cs typeface="Gill Sans" pitchFamily="-102" charset="0"/>
            </a:endParaRPr>
          </a:p>
          <a:p>
            <a:endParaRPr lang="en-US" sz="2000" dirty="0" smtClean="0">
              <a:ea typeface="Gill Sans" pitchFamily="-102" charset="0"/>
              <a:cs typeface="Gill Sans" pitchFamily="-102" charset="0"/>
            </a:endParaRPr>
          </a:p>
          <a:p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Aufgaben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aus-wählen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,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ggf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. an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Klassensituation</a:t>
            </a:r>
            <a:endParaRPr lang="en-US" sz="2000" dirty="0" smtClean="0">
              <a:ea typeface="Gill Sans" pitchFamily="-102" charset="0"/>
              <a:cs typeface="Gill Sans" pitchFamily="-102" charset="0"/>
            </a:endParaRPr>
          </a:p>
          <a:p>
            <a:r>
              <a:rPr lang="en-US" sz="2000" dirty="0" err="1">
                <a:ea typeface="Gill Sans" pitchFamily="-102" charset="0"/>
                <a:cs typeface="Gill Sans" pitchFamily="-102" charset="0"/>
              </a:rPr>
              <a:t>a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npassen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,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Lern-prozesse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begleiten</a:t>
            </a:r>
            <a:endParaRPr lang="en-US" sz="2000" dirty="0" smtClean="0">
              <a:ea typeface="Gill Sans" pitchFamily="-102" charset="0"/>
              <a:cs typeface="Gill Sans" pitchFamily="-102" charset="0"/>
            </a:endParaRPr>
          </a:p>
          <a:p>
            <a:endParaRPr lang="en-US" sz="1700" dirty="0">
              <a:ea typeface="Gill Sans" pitchFamily="-102" charset="0"/>
              <a:cs typeface="Gill Sans" pitchFamily="-102" charset="0"/>
            </a:endParaRPr>
          </a:p>
          <a:p>
            <a:endParaRPr lang="en-US" sz="1700" dirty="0" smtClean="0">
              <a:ea typeface="Gill Sans" pitchFamily="-102" charset="0"/>
              <a:cs typeface="Gill Sans" pitchFamily="-102" charset="0"/>
            </a:endParaRPr>
          </a:p>
          <a:p>
            <a:endParaRPr lang="en-US" sz="1700" dirty="0">
              <a:ea typeface="Gill Sans" pitchFamily="-102" charset="0"/>
              <a:cs typeface="Gill Sans" pitchFamily="-102" charset="0"/>
            </a:endParaRPr>
          </a:p>
        </p:txBody>
      </p:sp>
      <p:sp>
        <p:nvSpPr>
          <p:cNvPr id="192522" name="Rectangle 9"/>
          <p:cNvSpPr>
            <a:spLocks/>
          </p:cNvSpPr>
          <p:nvPr/>
        </p:nvSpPr>
        <p:spPr bwMode="auto">
          <a:xfrm>
            <a:off x="6360302" y="2903683"/>
            <a:ext cx="2509242" cy="1668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 smtClean="0">
                <a:ea typeface="Gill Sans" pitchFamily="-102" charset="0"/>
                <a:cs typeface="Gill Sans" pitchFamily="-102" charset="0"/>
              </a:rPr>
              <a:t>ERFAHRUNGEN RÜCKMELDEN</a:t>
            </a:r>
          </a:p>
          <a:p>
            <a:endParaRPr lang="en-US" sz="2000" dirty="0" smtClean="0">
              <a:ea typeface="Gill Sans" pitchFamily="-102" charset="0"/>
              <a:cs typeface="Gill Sans" pitchFamily="-102" charset="0"/>
            </a:endParaRPr>
          </a:p>
          <a:p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Bereitgestelltes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Erprobungsprotokoll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 </a:t>
            </a:r>
          </a:p>
          <a:p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ausfüllen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,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wenn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möglich</a:t>
            </a:r>
            <a:endParaRPr lang="en-US" sz="2000" dirty="0" smtClean="0">
              <a:ea typeface="Gill Sans" pitchFamily="-102" charset="0"/>
              <a:cs typeface="Gill Sans" pitchFamily="-102" charset="0"/>
            </a:endParaRPr>
          </a:p>
          <a:p>
            <a:r>
              <a:rPr lang="en-US" sz="2000" b="1" dirty="0" err="1" smtClean="0">
                <a:ea typeface="Gill Sans" pitchFamily="-102" charset="0"/>
                <a:cs typeface="Gill Sans" pitchFamily="-102" charset="0"/>
              </a:rPr>
              <a:t>bis</a:t>
            </a:r>
            <a:r>
              <a:rPr lang="en-US" sz="20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000" b="1" dirty="0" err="1" smtClean="0">
                <a:ea typeface="Gill Sans" pitchFamily="-102" charset="0"/>
                <a:cs typeface="Gill Sans" pitchFamily="-102" charset="0"/>
              </a:rPr>
              <a:t>Ende</a:t>
            </a:r>
            <a:r>
              <a:rPr lang="en-US" sz="2000" b="1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000" b="1" dirty="0" err="1" smtClean="0">
                <a:ea typeface="Gill Sans" pitchFamily="-102" charset="0"/>
                <a:cs typeface="Gill Sans" pitchFamily="-102" charset="0"/>
              </a:rPr>
              <a:t>Oktober</a:t>
            </a:r>
            <a:r>
              <a:rPr lang="en-US" sz="2000" b="1" dirty="0" smtClean="0">
                <a:ea typeface="Gill Sans" pitchFamily="-102" charset="0"/>
                <a:cs typeface="Gill Sans" pitchFamily="-102" charset="0"/>
              </a:rPr>
              <a:t> 2016 </a:t>
            </a:r>
            <a:r>
              <a:rPr lang="en-US" sz="2000" dirty="0" err="1" smtClean="0">
                <a:ea typeface="Gill Sans" pitchFamily="-102" charset="0"/>
                <a:cs typeface="Gill Sans" pitchFamily="-102" charset="0"/>
              </a:rPr>
              <a:t>rücksenden</a:t>
            </a:r>
            <a:endParaRPr lang="en-US" sz="2000" dirty="0">
              <a:ea typeface="Gill Sans" pitchFamily="-102" charset="0"/>
              <a:cs typeface="Gill Sans" pitchFamily="-102" charset="0"/>
            </a:endParaRPr>
          </a:p>
          <a:p>
            <a:endParaRPr lang="en-US" sz="1700" dirty="0">
              <a:ea typeface="Gill Sans" pitchFamily="-102" charset="0"/>
              <a:cs typeface="Gill Sans" pitchFamily="-102" charset="0"/>
            </a:endParaRPr>
          </a:p>
          <a:p>
            <a:endParaRPr lang="en-US" sz="1700" dirty="0" smtClean="0">
              <a:ea typeface="Gill Sans" pitchFamily="-102" charset="0"/>
              <a:cs typeface="Gill Sans" pitchFamily="-102" charset="0"/>
            </a:endParaRPr>
          </a:p>
          <a:p>
            <a:endParaRPr lang="en-US" sz="1700" dirty="0">
              <a:ea typeface="Gill Sans" pitchFamily="-102" charset="0"/>
              <a:cs typeface="Gill Sans" pitchFamily="-102" charset="0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1357393" y="5197653"/>
            <a:ext cx="6816016" cy="1035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 sz="2800" b="1" dirty="0">
              <a:ea typeface="Gill Sans" pitchFamily="-102" charset="0"/>
              <a:cs typeface="Gill Sans" pitchFamily="-102" charset="0"/>
            </a:endParaRPr>
          </a:p>
          <a:p>
            <a:endParaRPr lang="en-US" sz="2400" dirty="0" smtClean="0">
              <a:ea typeface="Gill Sans" pitchFamily="-102" charset="0"/>
              <a:cs typeface="Gill Sans" pitchFamily="-102" charset="0"/>
            </a:endParaRPr>
          </a:p>
          <a:p>
            <a:r>
              <a:rPr lang="en-US" sz="2400" dirty="0" err="1" smtClean="0">
                <a:ea typeface="Gill Sans" pitchFamily="-102" charset="0"/>
                <a:cs typeface="Gill Sans" pitchFamily="-102" charset="0"/>
              </a:rPr>
              <a:t>Für</a:t>
            </a:r>
            <a:r>
              <a:rPr lang="en-US" sz="24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400" dirty="0" err="1" smtClean="0">
                <a:ea typeface="Gill Sans" pitchFamily="-102" charset="0"/>
                <a:cs typeface="Gill Sans" pitchFamily="-102" charset="0"/>
              </a:rPr>
              <a:t>Arbeitsheft</a:t>
            </a:r>
            <a:r>
              <a:rPr lang="en-US" sz="2400" dirty="0" smtClean="0">
                <a:ea typeface="Gill Sans" pitchFamily="-102" charset="0"/>
                <a:cs typeface="Gill Sans" pitchFamily="-102" charset="0"/>
              </a:rPr>
              <a:t>, </a:t>
            </a:r>
            <a:r>
              <a:rPr lang="en-US" sz="2400" dirty="0" err="1" smtClean="0">
                <a:ea typeface="Gill Sans" pitchFamily="-102" charset="0"/>
                <a:cs typeface="Gill Sans" pitchFamily="-102" charset="0"/>
              </a:rPr>
              <a:t>Erprobungsprotokoll</a:t>
            </a:r>
            <a:r>
              <a:rPr lang="en-US" sz="2400" dirty="0" smtClean="0">
                <a:ea typeface="Gill Sans" pitchFamily="-102" charset="0"/>
                <a:cs typeface="Gill Sans" pitchFamily="-102" charset="0"/>
              </a:rPr>
              <a:t> und </a:t>
            </a:r>
            <a:r>
              <a:rPr lang="en-US" sz="2400" dirty="0" err="1" smtClean="0">
                <a:ea typeface="Gill Sans" pitchFamily="-102" charset="0"/>
                <a:cs typeface="Gill Sans" pitchFamily="-102" charset="0"/>
              </a:rPr>
              <a:t>nähere</a:t>
            </a:r>
            <a:r>
              <a:rPr lang="en-US" sz="2400" dirty="0" smtClean="0">
                <a:ea typeface="Gill Sans" pitchFamily="-102" charset="0"/>
                <a:cs typeface="Gill Sans" pitchFamily="-102" charset="0"/>
              </a:rPr>
              <a:t> </a:t>
            </a:r>
            <a:r>
              <a:rPr lang="en-US" sz="2400" dirty="0" err="1" smtClean="0">
                <a:ea typeface="Gill Sans" pitchFamily="-102" charset="0"/>
                <a:cs typeface="Gill Sans" pitchFamily="-102" charset="0"/>
              </a:rPr>
              <a:t>Infos</a:t>
            </a:r>
            <a:r>
              <a:rPr lang="en-US" sz="2400" dirty="0" smtClean="0">
                <a:ea typeface="Gill Sans" pitchFamily="-102" charset="0"/>
                <a:cs typeface="Gill Sans" pitchFamily="-102" charset="0"/>
              </a:rPr>
              <a:t> </a:t>
            </a:r>
          </a:p>
          <a:p>
            <a:r>
              <a:rPr lang="en-US" sz="2400" dirty="0" smtClean="0">
                <a:ea typeface="Gill Sans" pitchFamily="-102" charset="0"/>
                <a:cs typeface="Gill Sans" pitchFamily="-102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ea typeface="Gill Sans" pitchFamily="-102" charset="0"/>
                <a:cs typeface="Gill Sans" pitchFamily="-102" charset="0"/>
              </a:rPr>
              <a:t>E-Mail an: </a:t>
            </a:r>
            <a:r>
              <a:rPr lang="en-US" sz="2400" dirty="0" smtClean="0">
                <a:ea typeface="Gill Sans" pitchFamily="-102" charset="0"/>
                <a:cs typeface="Gill Sans" pitchFamily="-102" charset="0"/>
                <a:hlinkClick r:id="rId3"/>
              </a:rPr>
              <a:t>inge.fritz@mediamanual.at</a:t>
            </a:r>
            <a:endParaRPr lang="en-US" sz="2400" dirty="0" smtClean="0">
              <a:ea typeface="Gill Sans" pitchFamily="-102" charset="0"/>
              <a:cs typeface="Gill Sans" pitchFamily="-102" charset="0"/>
            </a:endParaRPr>
          </a:p>
          <a:p>
            <a:endParaRPr lang="en-US" sz="1700" dirty="0" smtClean="0">
              <a:ea typeface="Gill Sans" pitchFamily="-102" charset="0"/>
              <a:cs typeface="Gill Sans" pitchFamily="-102" charset="0"/>
            </a:endParaRPr>
          </a:p>
          <a:p>
            <a:endParaRPr lang="en-US" sz="1700" dirty="0">
              <a:ea typeface="Gill Sans" pitchFamily="-102" charset="0"/>
              <a:cs typeface="Gill Sans" pitchFamily="-102" charset="0"/>
            </a:endParaRPr>
          </a:p>
          <a:p>
            <a:endParaRPr lang="en-US" sz="1700" dirty="0" smtClean="0">
              <a:ea typeface="Gill Sans" pitchFamily="-102" charset="0"/>
              <a:cs typeface="Gill Sans" pitchFamily="-102" charset="0"/>
            </a:endParaRPr>
          </a:p>
          <a:p>
            <a:endParaRPr lang="en-US" sz="1700" dirty="0">
              <a:ea typeface="Gill Sans" pitchFamily="-102" charset="0"/>
              <a:cs typeface="Gill Sans" pitchFamily="-10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/>
          </p:cNvSpPr>
          <p:nvPr/>
        </p:nvSpPr>
        <p:spPr bwMode="auto">
          <a:xfrm>
            <a:off x="1843263" y="808204"/>
            <a:ext cx="5677469" cy="8638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de-DE" sz="800" dirty="0" smtClean="0"/>
          </a:p>
          <a:p>
            <a:pPr algn="ctr"/>
            <a:r>
              <a:rPr lang="de-DE" sz="4000" dirty="0" smtClean="0"/>
              <a:t>Danke für Ihr Interesse!</a:t>
            </a:r>
            <a:endParaRPr lang="de-DE" sz="4000" dirty="0"/>
          </a:p>
        </p:txBody>
      </p:sp>
      <p:pic>
        <p:nvPicPr>
          <p:cNvPr id="187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340" y="2056812"/>
            <a:ext cx="5831600" cy="4064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49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Bildschirmpräsentation 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loop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Prototypische Aufgaben Medienkompetenz</dc:title>
  <dc:subject>Kurzpräsentation/Erprobungsinfo</dc:subject>
  <dc:creator>Inge Fritz</dc:creator>
  <cp:lastModifiedBy>Inge Fritz</cp:lastModifiedBy>
  <cp:revision>175</cp:revision>
  <cp:lastPrinted>2015-06-02T09:31:31Z</cp:lastPrinted>
  <dcterms:created xsi:type="dcterms:W3CDTF">2014-11-17T08:39:17Z</dcterms:created>
  <dcterms:modified xsi:type="dcterms:W3CDTF">2015-06-02T10:09:13Z</dcterms:modified>
</cp:coreProperties>
</file>