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9" r:id="rId2"/>
    <p:sldId id="260" r:id="rId3"/>
    <p:sldId id="274" r:id="rId4"/>
    <p:sldId id="261" r:id="rId5"/>
    <p:sldId id="262" r:id="rId6"/>
    <p:sldId id="263" r:id="rId7"/>
    <p:sldId id="264" r:id="rId8"/>
    <p:sldId id="276" r:id="rId9"/>
    <p:sldId id="266" r:id="rId10"/>
    <p:sldId id="267" r:id="rId11"/>
    <p:sldId id="268" r:id="rId12"/>
    <p:sldId id="270" r:id="rId13"/>
    <p:sldId id="271" r:id="rId14"/>
    <p:sldId id="272" r:id="rId15"/>
    <p:sldId id="273" r:id="rId16"/>
  </p:sldIdLst>
  <p:sldSz cx="9144000" cy="5143500" type="screen16x9"/>
  <p:notesSz cx="6858000" cy="9144000"/>
  <p:embeddedFontLst>
    <p:embeddedFont>
      <p:font typeface="Economica" panose="020B0604020202020204" charset="0"/>
      <p:regular r:id="rId18"/>
      <p:bold r:id="rId19"/>
      <p:italic r:id="rId20"/>
      <p:boldItalic r:id="rId21"/>
    </p:embeddedFont>
    <p:embeddedFont>
      <p:font typeface="Open Sans" panose="020B060402020202020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3D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E4C7C8-7757-43BD-8042-D8B1196D6D88}" v="78" dt="2020-06-11T19:51:53.0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84972" autoAdjust="0"/>
  </p:normalViewPr>
  <p:slideViewPr>
    <p:cSldViewPr snapToGrid="0">
      <p:cViewPr varScale="1">
        <p:scale>
          <a:sx n="76" d="100"/>
          <a:sy n="76" d="100"/>
        </p:scale>
        <p:origin x="115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8T09:05:16.311"/>
    </inkml:context>
    <inkml:brush xml:id="br0">
      <inkml:brushProperty name="width" value="0.1" units="cm"/>
      <inkml:brushProperty name="height" value="0.1" units="cm"/>
      <inkml:brushProperty name="color" value="#333333"/>
      <inkml:brushProperty name="ignorePressure" value="1"/>
    </inkml:brush>
  </inkml:definitions>
  <inkml:trace contextRef="#ctx0" brushRef="#br0">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8T09:06:02.416"/>
    </inkml:context>
    <inkml:brush xml:id="br0">
      <inkml:brushProperty name="width" value="0.1" units="cm"/>
      <inkml:brushProperty name="height" value="0.1" units="cm"/>
      <inkml:brushProperty name="color" value="#333333"/>
      <inkml:brushProperty name="ignorePressure" value="1"/>
    </inkml:brush>
  </inkml:definitions>
  <inkml:trace contextRef="#ctx0" brushRef="#br0">2902 930,'0'-2,"0"-1,1 1,-1 0,1 0,0 0,-1 0,1 0,0 1,0-1,0 0,0 0,1 0,-1 1,0-1,1 0,25-22,-20 18,9-10,0 0,-2-1,0-1,7-12,23-29,65-83,-103 134,19-22,1 1,2 1,29-23,8-7,-41 37,1 1,27-16,-22 16,-1-1,5-7,1 1,1 1,1 1,1 2,35-15,-31 19,0 3,29-8,-65 22,15-3,0 0,0 1,0 1,20 0,86 3,-57 2,-19-2,-9-1,17 3,-54-1,1 0,0 0,0 1,-1-1,1 1,-1 1,0-1,1 1,-1 0,1 1,10 8,0 0,6 7,-9-7,1-1,13 9,-7-7,-1 2,-1 1,0 0,7 10,20 18,-36-36,-1 1,0 1,0 0,-1 0,0 0,-1 1,4 8,6 18,8 28,-11-28,7 16,4 9,1 15,-3 14,-18-73,0 0,-2 0,0 0,0 9,-3 74,0-40,0 344,0-389,-1-1,0 1,-2-1,0 1,0-1,-1 0,-1 0,-5 7,-5 17,15-38,1 0,0 0,-1 0,1 0,0 0,-1 0,1 0,0 0,0 0,0 0,0 0,0 0,0 0,0-1,0 1,1 0,-1 0,0 0,0 0,1 0,-1 0,1 0,-1 0,1 0,-1-1,1 1,-1 0,1 0,0-1,-1 1,1 0,0-1,0 1,-1-1,1 1,0-1,0 1,0-1,0 1,0-1,0 0,0 0,0 1,0-1,7 1,0 0,-1 0,1-1,0 1,4-2,-5 1,26-1,16 0,1 2,39 6,-68-4,5 0,-1 0,0 2,-1 1,1 2,23 9,-22-3,0 1,-1 1,-1 1,0 1,-1 1,-1 1,-1 1,10 15,21 28,-4 3,18 33,-44-63,-2 0,-1 1,-1 1,-3 0,-1 1,-2 1,-1 0,-3 1,-1 0,-2 0,-1 35,-4-69,-3 284,-1-267,0 1,-2-1,0 0,-8 17,11-31,-1-1,0-1,-1 0,0 1,-1-1,1-1,-2 1,1-1,-1 0,-1-1,1 0,-1 0,0 0,-8 4,-17 10,-1-2,-1 0,-3-2,21-9,-93 43,-78 23,137-57,-1-3,0-2,-1-2,-1-2,0-3,-272-2,197-4,105 0,1-1,0-1,0-1,0-1,0-1,-4-2,-13-7,0-1,-34-21,35 19,-24-8,36 15,0 0,1-2,0-1,-10-8,-32-22,67 43,0 0,0 1,0 0,0-1,0 1,0 0,0-1,0 1,0 0,0 0,0 0,0 0,0 0,-1 0,1 0,0 0,0 1,0-1,0 0,0 1,0-1,0 0,0 1,0-1,0 1,0 0,0-1,1 1,-1 0,0 0,0-1,0 1,-3 4,0 1,0-1,0 1,0-1,1 1,-2 2,-38 60,-29 33,69-98,-21 29,-27 24,42-47,-1 0,0-1,0 0,-1 0,0-1,-1-1,-9 5,5-5,0-1,-1 0,1-1,-1 0,-6-1,-12 0,-1-1,-2-2,-34 0,-78-3,136 2,-1-2,0 0,1 0,-1-1,1-1,-2-1,-25-12,-14-11,34 18,-3-3,-14-10,2 0,17 13,12 7,-1 0,1-1,0 1,0-1,0-1,1 1,0-1,0-1,1 1,-1-1,0-1,2 0,-1 0,0 0,-1 1,1-1,-2 1,1 1,-1-1,-3-2,-5-3,0 0,0-2,1 0,1 0,-11-17,15 20,0 1,-1 0,0 0,-1 1,-4-3,5 4,0 0,0-1,1 0,0 0,1-1,-4-6,10 13,-2-4,-1 0,1 1,-1 0,0 0,-1 0,1 0,3 4,-1 1,1-1,0 1,-1 0,1-1,-1 1,1 0,-1 0,1 1,-1-1,0 0,1 1,-1 0,0 0,0 0,1 0,-1 0,0 0,-1 1,-13 2,0 2,0 0,1 1,-1 1,-13 4,-89 36,-56 18,114-47,-1-3,0-3,-1-2,0-3,0-3,-12-3,16-1,16 1,0-2,-32-5,52 1,1-1,0-1,0-1,-16-9,16 6,0 0,2-2,-18-13,-54-47,84 65,-6-4,1 0,1-1,0 0,1-1,0-1,1 0,1 0,0-1,1 0,1 0,0-1,2 0,0 0,0-1,2 1,0-1,1 0,1 0,1-8,0 23,0-6,0-1,-1 1,0-1,0 1,-1 0,0-2,1 8,0 0,-1 1,1-1,0 0,-1 1,0-1,1 1,-1 0,0-1,0 1,0 0,-1 0,1 0,0 1,-1-1,1 1,-1-1,0 1,1 0,-1 0,-3-1,-6-1,0 0,-1 2,1-1,-1 2,0-1,-11 3,7-2,0 0,0 0,-7-3,-32-5,7 1,-38-11,71 13,0 0,1-1,-1 0,1-1,0-1,1-1,-4-3,-2-4,1-1,1-1,1-1,0 0,-11-19,-16-18,28 37,2 0,0-2,1 1,0-2,-2-10,8 16,1 0,0 0,2-1,0 0,1 0,0 0,2-1,0-1,0-5,1-62,0 73,1 0,1 0,1 0,0 1,1-5,0 9,0 0,1 0,-1 0,1 1,1 0,-1 0,1 0,3-2,18-22,-15 15,0 0,0 0,1 1,0 0,14-10,2 1,46-40,-55 47,0 1,1 1,20-10,-8 4,-12 6,17-16,-27 22,0 0,0 0,0 1,1 1,0-1,1 2,0 0,6-2,12-1,0 1,0 2,0 1,1 2,23 0,368 4,-413-1,0 1,-1 1,4 0,-6 0,1-1,-1 0,0 0,1-1,6 0,-12-1,1 1,-1-1,0 1,0-1,0 0,0 0,0 0,0 0,0 0,0-1,-1 1,1-1,0 1,-1-1,1 1,-1-1,1 0,-1 0,0 0,0 0,0 0,4-7,-1-1,0 1,0-1,-1-1,3-8,26-53,-9 23,31-60,-29 62,-20 36,0 0,1 1,1 0,-1 1,2-1,-1 1,1 1,1 0,7-7,40-31,-35 27,1 1,0 2,1 0,24-12,-6 8,0 2,34-10,-53 24,-1 0,1 2,-1 0,1 2,0 0,8 2,19 0,20-3,-17 0,22 4,-53-1,21 7,17 1,-35-6,19 5,-24-5,1 0,0-1,1-1,7 1,0 1,0 1,8 4,-32-8,0 1,1-1,-1 1,0 0,0 0,0 1,0-1,-1 1,1 0,1 1,5 7,0-1,5 9,-9-11,1 0,0 0,0-1,0 0,1-1,2 2,-3-3,28 20,-24-15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dirty="0">
                <a:solidFill>
                  <a:schemeClr val="dk1"/>
                </a:solidFill>
              </a:rPr>
              <a:t>Hinweis für LP: Erscheint unser Maskottchen mit einer Sprechblase und einem Lautsprecher erklärt Hercules etwas für die Kinder. Er beginnt automatisch zu sprechen. Nicht zu schnell </a:t>
            </a:r>
            <a:r>
              <a:rPr lang="de-DE">
                <a:solidFill>
                  <a:schemeClr val="dk1"/>
                </a:solidFill>
              </a:rPr>
              <a:t>weiter klicken!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7541ab296b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7541ab296b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KK können diesen alleine erarbeiten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Hinweis für LP: Text + Kreuzworträtsel für jedes K ausdrucken + austeilen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8483602db4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8483602db4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Wetterkarte + Isobaren werden für das Lernspiel (Learning-Snack) </a:t>
            </a:r>
            <a:r>
              <a:rPr lang="de-AT" dirty="0"/>
              <a:t>benötigt.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8496b64ff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8496b64ff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Hinweis für LP → Klick auf das Bild </a:t>
            </a:r>
            <a:r>
              <a:rPr lang="de-AT" dirty="0"/>
              <a:t>um den Link zu öffnen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8483602db4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8483602db4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8496b64ff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8496b64ff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2e468938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52e468938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Info für die LP: das Video startet beim Weiterklicken von selbst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77697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2e468938b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52e468938b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52e468938b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52e468938b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7541ab296b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7541ab296b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solidFill>
                  <a:schemeClr val="dk1"/>
                </a:solidFill>
              </a:rPr>
              <a:t>Hinweis für LP: </a:t>
            </a:r>
            <a:r>
              <a:rPr lang="de" dirty="0"/>
              <a:t>Das Video ist nur ein Lehrversuch!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7541ab296b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7541ab296b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dirty="0">
                <a:solidFill>
                  <a:schemeClr val="dk1"/>
                </a:solidFill>
              </a:rPr>
              <a:t>Hinweis für LP: Experimentierheft für jedes K</a:t>
            </a:r>
            <a:r>
              <a:rPr lang="de-AT" dirty="0">
                <a:solidFill>
                  <a:schemeClr val="dk1"/>
                </a:solidFill>
              </a:rPr>
              <a:t>K</a:t>
            </a:r>
            <a:r>
              <a:rPr lang="de" dirty="0">
                <a:solidFill>
                  <a:schemeClr val="dk1"/>
                </a:solidFill>
              </a:rPr>
              <a:t> ausdrucken + austeilen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7541ab296b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7541ab296b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AT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Achtung: Hantieren mit Feuer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anose="05000000000000000000" pitchFamily="2" charset="2"/>
              <a:buChar char="à"/>
            </a:pPr>
            <a:r>
              <a:rPr lang="de-AT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Sicherheitsaspekte aufgrund von Feuer: Haare zusammenbinden, Fenster schließen, Wasser bereitstellen, feuerfeste Unterlage verwenden…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anose="05000000000000000000" pitchFamily="2" charset="2"/>
              <a:buNone/>
            </a:pPr>
            <a:r>
              <a:rPr lang="de-AT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Wingdings" panose="05000000000000000000" pitchFamily="2" charset="2"/>
              </a:rPr>
              <a:t></a:t>
            </a:r>
            <a:r>
              <a:rPr lang="de-AT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Hinweis: entweder alle 3 Streichhölzer gleichzeitig oder nacheinander vorsichtig in die Flasche werfen</a:t>
            </a:r>
            <a:endParaRPr lang="de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dirty="0">
                <a:solidFill>
                  <a:schemeClr val="dk1"/>
                </a:solidFill>
              </a:rPr>
              <a:t>Hinweis für LP: Lösungsvideos zum Herzeigen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7541ab296b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7541ab296b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>
                <a:solidFill>
                  <a:schemeClr val="dk1"/>
                </a:solidFill>
              </a:rPr>
              <a:t>Hinweis für LP: Lösungsvideos zum Herzeigen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1.m4a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1.m4a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www.learningsnacks.de/share/61062/afa04388e6fb769d25d9fbb6e6c1b1beffcf9384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12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customXml" Target="../ink/ink1.xml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customXml" Target="../ink/ink2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onlinecampus.virtuelle-ph.at/mod/hvp/view.php?id=127521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ctrTitle"/>
          </p:nvPr>
        </p:nvSpPr>
        <p:spPr>
          <a:xfrm>
            <a:off x="3044700" y="1523848"/>
            <a:ext cx="3054600" cy="209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Die Luft ist so stark wie Herkules</a:t>
            </a:r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603075" y="1116739"/>
            <a:ext cx="2360375" cy="291002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484850" y="3553975"/>
            <a:ext cx="2984100" cy="11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Open Sans"/>
                <a:ea typeface="Open Sans"/>
                <a:cs typeface="Open Sans"/>
                <a:sym typeface="Open Sans"/>
              </a:rPr>
              <a:t>Michaela Milletich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Open Sans"/>
                <a:ea typeface="Open Sans"/>
                <a:cs typeface="Open Sans"/>
                <a:sym typeface="Open Sans"/>
              </a:rPr>
              <a:t>Simone Wrba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Open Sans"/>
                <a:ea typeface="Open Sans"/>
                <a:cs typeface="Open Sans"/>
                <a:sym typeface="Open Sans"/>
              </a:rPr>
              <a:t>Katrina Nemeth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Video 3 - Die Kerzenpumpe</a:t>
            </a:r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" name="Kerze">
            <a:hlinkClick r:id="" action="ppaction://media"/>
            <a:extLst>
              <a:ext uri="{FF2B5EF4-FFF2-40B4-BE49-F238E27FC236}">
                <a16:creationId xmlns:a16="http://schemas.microsoft.com/office/drawing/2014/main" id="{E9C09E4F-CF98-4ADC-929D-7C6773FC22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934" y="1225225"/>
            <a:ext cx="1898529" cy="335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2F3172E-8E6A-4B05-9268-B01F83110B22}"/>
              </a:ext>
            </a:extLst>
          </p:cNvPr>
          <p:cNvGrpSpPr/>
          <p:nvPr/>
        </p:nvGrpSpPr>
        <p:grpSpPr>
          <a:xfrm>
            <a:off x="1463802" y="245200"/>
            <a:ext cx="1956096" cy="1257386"/>
            <a:chOff x="5276272" y="232637"/>
            <a:chExt cx="1956096" cy="1257386"/>
          </a:xfrm>
        </p:grpSpPr>
        <p:pic>
          <p:nvPicPr>
            <p:cNvPr id="7" name="Grafik 6" descr="Ein Bild, das Buch, Text enthält.&#10;&#10;Automatisch generierte Beschreibung">
              <a:extLst>
                <a:ext uri="{FF2B5EF4-FFF2-40B4-BE49-F238E27FC236}">
                  <a16:creationId xmlns:a16="http://schemas.microsoft.com/office/drawing/2014/main" id="{C8780EA1-5A79-4302-9D79-17FA2FC29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76272" y="432126"/>
              <a:ext cx="1095512" cy="1057897"/>
            </a:xfrm>
            <a:prstGeom prst="rect">
              <a:avLst/>
            </a:prstGeom>
          </p:spPr>
        </p:pic>
        <p:sp>
          <p:nvSpPr>
            <p:cNvPr id="8" name="Denkblase: wolkenförmig 7">
              <a:extLst>
                <a:ext uri="{FF2B5EF4-FFF2-40B4-BE49-F238E27FC236}">
                  <a16:creationId xmlns:a16="http://schemas.microsoft.com/office/drawing/2014/main" id="{F3C914F4-271C-4371-82B8-1DF7C507C8A2}"/>
                </a:ext>
              </a:extLst>
            </p:cNvPr>
            <p:cNvSpPr/>
            <p:nvPr/>
          </p:nvSpPr>
          <p:spPr>
            <a:xfrm>
              <a:off x="6493020" y="232637"/>
              <a:ext cx="739348" cy="609875"/>
            </a:xfrm>
            <a:prstGeom prst="cloudCallout">
              <a:avLst>
                <a:gd name="adj1" fmla="val -104047"/>
                <a:gd name="adj2" fmla="val 26681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164" name="Google Shape;164;p25"/>
          <p:cNvSpPr txBox="1">
            <a:spLocks noGrp="1"/>
          </p:cNvSpPr>
          <p:nvPr>
            <p:ph type="title"/>
          </p:nvPr>
        </p:nvSpPr>
        <p:spPr>
          <a:xfrm>
            <a:off x="221725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Theorie:</a:t>
            </a:r>
            <a:endParaRPr dirty="0"/>
          </a:p>
        </p:txBody>
      </p:sp>
      <p:sp>
        <p:nvSpPr>
          <p:cNvPr id="165" name="Google Shape;165;p2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lang="de-DE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de-DE" dirty="0" err="1"/>
              <a:t>Lies</a:t>
            </a:r>
            <a:r>
              <a:rPr lang="de-DE" dirty="0"/>
              <a:t> dir nun den Lesetext </a:t>
            </a:r>
            <a:br>
              <a:rPr lang="de-DE" dirty="0"/>
            </a:br>
            <a:r>
              <a:rPr lang="de-DE" dirty="0"/>
              <a:t>durch und versuche das </a:t>
            </a:r>
            <a:br>
              <a:rPr lang="de-DE" dirty="0"/>
            </a:br>
            <a:r>
              <a:rPr lang="de-DE" dirty="0"/>
              <a:t>Kreuzworträtsel zu lösen!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u="sng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de" dirty="0"/>
              <a:t>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DE39C93-9566-4083-8B68-0A3951A113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731575"/>
            <a:ext cx="2902099" cy="3962604"/>
          </a:xfrm>
          <a:prstGeom prst="rect">
            <a:avLst/>
          </a:prstGeom>
        </p:spPr>
      </p:pic>
      <p:pic>
        <p:nvPicPr>
          <p:cNvPr id="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147BFA0-98B8-4AC6-9236-2CFE590305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7024" y="3251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966C679-D6AA-4B7B-B030-9EE5AE0D7AC1}"/>
              </a:ext>
            </a:extLst>
          </p:cNvPr>
          <p:cNvGrpSpPr/>
          <p:nvPr/>
        </p:nvGrpSpPr>
        <p:grpSpPr>
          <a:xfrm>
            <a:off x="211033" y="3459089"/>
            <a:ext cx="1956096" cy="1257386"/>
            <a:chOff x="5276272" y="232637"/>
            <a:chExt cx="1956096" cy="1257386"/>
          </a:xfrm>
        </p:grpSpPr>
        <p:pic>
          <p:nvPicPr>
            <p:cNvPr id="9" name="Grafik 8" descr="Ein Bild, das Buch, Text enthält.&#10;&#10;Automatisch generierte Beschreibung">
              <a:extLst>
                <a:ext uri="{FF2B5EF4-FFF2-40B4-BE49-F238E27FC236}">
                  <a16:creationId xmlns:a16="http://schemas.microsoft.com/office/drawing/2014/main" id="{33116E76-EA1F-43BD-BE7E-4A27C2BF4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76272" y="432126"/>
              <a:ext cx="1095512" cy="1057897"/>
            </a:xfrm>
            <a:prstGeom prst="rect">
              <a:avLst/>
            </a:prstGeom>
          </p:spPr>
        </p:pic>
        <p:sp>
          <p:nvSpPr>
            <p:cNvPr id="10" name="Denkblase: wolkenförmig 9">
              <a:extLst>
                <a:ext uri="{FF2B5EF4-FFF2-40B4-BE49-F238E27FC236}">
                  <a16:creationId xmlns:a16="http://schemas.microsoft.com/office/drawing/2014/main" id="{3FB747E8-05F3-4ABD-B2A1-CAC66A4FAB61}"/>
                </a:ext>
              </a:extLst>
            </p:cNvPr>
            <p:cNvSpPr/>
            <p:nvPr/>
          </p:nvSpPr>
          <p:spPr>
            <a:xfrm>
              <a:off x="6493020" y="232637"/>
              <a:ext cx="739348" cy="609875"/>
            </a:xfrm>
            <a:prstGeom prst="cloudCallout">
              <a:avLst>
                <a:gd name="adj1" fmla="val -104047"/>
                <a:gd name="adj2" fmla="val 26681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177" name="Google Shape;177;p27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Wetterkarte</a:t>
            </a:r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29370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Findet ihr Österreich?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de" dirty="0"/>
              <a:t>Auf der Karte seht ihr viele Linien, diese heißen </a:t>
            </a:r>
            <a:r>
              <a:rPr lang="de" b="1" dirty="0"/>
              <a:t>Isobaren</a:t>
            </a:r>
            <a:r>
              <a:rPr lang="de" dirty="0"/>
              <a:t>. Sie zeigen ein Hoch- oder Tiefdruckgebiet an. </a:t>
            </a:r>
            <a:endParaRPr dirty="0"/>
          </a:p>
        </p:txBody>
      </p:sp>
      <p:pic>
        <p:nvPicPr>
          <p:cNvPr id="179" name="Google Shape;179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48650" y="476250"/>
            <a:ext cx="5238750" cy="41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7"/>
          <p:cNvSpPr/>
          <p:nvPr/>
        </p:nvSpPr>
        <p:spPr>
          <a:xfrm>
            <a:off x="5958250" y="2699225"/>
            <a:ext cx="809700" cy="554700"/>
          </a:xfrm>
          <a:prstGeom prst="ellipse">
            <a:avLst/>
          </a:prstGeom>
          <a:noFill/>
          <a:ln w="1143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B5B880B1-839C-4CC5-9F5A-F96C465A6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0078" y="3527989"/>
            <a:ext cx="406400" cy="406400"/>
          </a:xfrm>
          <a:prstGeom prst="rect">
            <a:avLst/>
          </a:prstGeom>
        </p:spPr>
      </p:pic>
      <p:pic>
        <p:nvPicPr>
          <p:cNvPr id="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E3840410-F663-4072-9CB6-9F6B13C212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6898" y="356082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9D3C589-3427-4441-8E5B-9B29CB73F285}"/>
              </a:ext>
            </a:extLst>
          </p:cNvPr>
          <p:cNvGrpSpPr/>
          <p:nvPr/>
        </p:nvGrpSpPr>
        <p:grpSpPr>
          <a:xfrm>
            <a:off x="1936172" y="102720"/>
            <a:ext cx="1956096" cy="1257386"/>
            <a:chOff x="5276272" y="232637"/>
            <a:chExt cx="1956096" cy="1257386"/>
          </a:xfrm>
        </p:grpSpPr>
        <p:pic>
          <p:nvPicPr>
            <p:cNvPr id="7" name="Grafik 6" descr="Ein Bild, das Buch, Text enthält.&#10;&#10;Automatisch generierte Beschreibung">
              <a:extLst>
                <a:ext uri="{FF2B5EF4-FFF2-40B4-BE49-F238E27FC236}">
                  <a16:creationId xmlns:a16="http://schemas.microsoft.com/office/drawing/2014/main" id="{DBD55B5E-B090-493A-8A05-DF389AD42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76272" y="432126"/>
              <a:ext cx="1095512" cy="1057897"/>
            </a:xfrm>
            <a:prstGeom prst="rect">
              <a:avLst/>
            </a:prstGeom>
          </p:spPr>
        </p:pic>
        <p:sp>
          <p:nvSpPr>
            <p:cNvPr id="8" name="Denkblase: wolkenförmig 7">
              <a:extLst>
                <a:ext uri="{FF2B5EF4-FFF2-40B4-BE49-F238E27FC236}">
                  <a16:creationId xmlns:a16="http://schemas.microsoft.com/office/drawing/2014/main" id="{8F441029-518B-4EC4-AAA4-7D8CFBB27C27}"/>
                </a:ext>
              </a:extLst>
            </p:cNvPr>
            <p:cNvSpPr/>
            <p:nvPr/>
          </p:nvSpPr>
          <p:spPr>
            <a:xfrm>
              <a:off x="6493020" y="232637"/>
              <a:ext cx="739348" cy="609875"/>
            </a:xfrm>
            <a:prstGeom prst="cloudCallout">
              <a:avLst>
                <a:gd name="adj1" fmla="val -104047"/>
                <a:gd name="adj2" fmla="val 26681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185" name="Google Shape;185;p28"/>
          <p:cNvSpPr txBox="1">
            <a:spLocks noGrp="1"/>
          </p:cNvSpPr>
          <p:nvPr>
            <p:ph type="title"/>
          </p:nvPr>
        </p:nvSpPr>
        <p:spPr>
          <a:xfrm>
            <a:off x="311700" y="2651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Theorie:</a:t>
            </a:r>
            <a:endParaRPr dirty="0"/>
          </a:p>
        </p:txBody>
      </p:sp>
      <p:sp>
        <p:nvSpPr>
          <p:cNvPr id="186" name="Google Shape;186;p28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" u="sn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u="sng" dirty="0"/>
              <a:t>Learningsnack: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" u="sn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" u="sn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" u="sn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ist zu tun?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400" dirty="0"/>
              <a:t>Im </a:t>
            </a:r>
            <a:r>
              <a:rPr lang="de-AT" sz="1400" dirty="0" err="1"/>
              <a:t>Learningsnack</a:t>
            </a:r>
            <a:r>
              <a:rPr lang="de-AT" sz="1400" dirty="0"/>
              <a:t> wirst du auf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400" dirty="0"/>
              <a:t>verschiedene Fragen stoßen -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400" dirty="0"/>
              <a:t>entscheidet euch in der Klasse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400" dirty="0"/>
              <a:t>für eine Antwort.</a:t>
            </a:r>
            <a:endParaRPr lang="de" sz="14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u="sng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u="sng" dirty="0"/>
          </a:p>
        </p:txBody>
      </p:sp>
      <p:pic>
        <p:nvPicPr>
          <p:cNvPr id="187" name="Google Shape;187;p28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58472" y="1118762"/>
            <a:ext cx="4360650" cy="29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E25ABA3-E45D-4358-83E2-C085A997B1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19394" y="20445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>
            <a:spLocks noGrp="1"/>
          </p:cNvSpPr>
          <p:nvPr>
            <p:ph type="title" idx="4294967295"/>
          </p:nvPr>
        </p:nvSpPr>
        <p:spPr>
          <a:xfrm>
            <a:off x="685800" y="1603800"/>
            <a:ext cx="5308600" cy="26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de" sz="2400" dirty="0">
                <a:latin typeface="Open Sans"/>
                <a:ea typeface="Open Sans"/>
                <a:cs typeface="Open Sans"/>
                <a:sym typeface="Open Sans"/>
              </a:rPr>
              <a:t>Gerne könnt ihr uns Fotos von euren Experimenten schicken.</a:t>
            </a:r>
            <a:br>
              <a:rPr lang="de" sz="2400" dirty="0">
                <a:latin typeface="Open Sans"/>
                <a:ea typeface="Open Sans"/>
                <a:cs typeface="Open Sans"/>
                <a:sym typeface="Open Sans"/>
              </a:rPr>
            </a:br>
            <a:r>
              <a:rPr lang="de" sz="2400" dirty="0">
                <a:latin typeface="Open Sans"/>
                <a:ea typeface="Open Sans"/>
                <a:cs typeface="Open Sans"/>
                <a:sym typeface="Open Sans"/>
              </a:rPr>
              <a:t>Darüber würden wir uns sehr freuen! </a:t>
            </a:r>
            <a:r>
              <a:rPr lang="de" sz="2400" dirty="0">
                <a:latin typeface="Open Sans"/>
                <a:ea typeface="Open Sans"/>
                <a:cs typeface="Open Sans"/>
                <a:sym typeface="Wingdings" panose="05000000000000000000" pitchFamily="2" charset="2"/>
              </a:rPr>
              <a:t></a:t>
            </a:r>
            <a:endParaRPr sz="24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" name="Google Shape;193;p29"/>
          <p:cNvSpPr txBox="1"/>
          <p:nvPr/>
        </p:nvSpPr>
        <p:spPr>
          <a:xfrm>
            <a:off x="4572000" y="154550"/>
            <a:ext cx="4445400" cy="8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800" i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E-</a:t>
            </a:r>
            <a:r>
              <a:rPr lang="de-AT" sz="1800" i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</a:t>
            </a:r>
            <a:r>
              <a:rPr lang="de" sz="1800" i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ail Adresse: </a:t>
            </a:r>
            <a:r>
              <a:rPr lang="de-AT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TeamHerkules@hotmail.com</a:t>
            </a: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0"/>
          <p:cNvSpPr txBox="1">
            <a:spLocks noGrp="1"/>
          </p:cNvSpPr>
          <p:nvPr>
            <p:ph type="body" idx="4294967295"/>
          </p:nvPr>
        </p:nvSpPr>
        <p:spPr>
          <a:xfrm>
            <a:off x="311700" y="2265751"/>
            <a:ext cx="8520600" cy="76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de" dirty="0">
                <a:solidFill>
                  <a:srgbClr val="E03D81"/>
                </a:solidFill>
              </a:rPr>
              <a:t>Eure </a:t>
            </a:r>
            <a:r>
              <a:rPr lang="de-AT" dirty="0">
                <a:solidFill>
                  <a:srgbClr val="E03D81"/>
                </a:solidFill>
              </a:rPr>
              <a:t>Katrina, </a:t>
            </a:r>
            <a:r>
              <a:rPr lang="de" dirty="0">
                <a:solidFill>
                  <a:srgbClr val="E03D81"/>
                </a:solidFill>
              </a:rPr>
              <a:t>Simone und Michaela </a:t>
            </a:r>
            <a:endParaRPr dirty="0">
              <a:solidFill>
                <a:srgbClr val="E03D81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200" dirty="0"/>
          </a:p>
        </p:txBody>
      </p:sp>
      <p:sp>
        <p:nvSpPr>
          <p:cNvPr id="199" name="Google Shape;199;p30"/>
          <p:cNvSpPr txBox="1">
            <a:spLocks noGrp="1"/>
          </p:cNvSpPr>
          <p:nvPr>
            <p:ph type="title"/>
          </p:nvPr>
        </p:nvSpPr>
        <p:spPr>
          <a:xfrm>
            <a:off x="773700" y="692749"/>
            <a:ext cx="7596600" cy="16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Danke für euer tolles Arbeiten!</a:t>
            </a:r>
            <a:br>
              <a:rPr lang="de" dirty="0"/>
            </a:br>
            <a:r>
              <a:rPr lang="de" sz="1800" dirty="0">
                <a:latin typeface="Open Sans"/>
                <a:ea typeface="Open Sans"/>
                <a:cs typeface="Open Sans"/>
                <a:sym typeface="Open Sans"/>
              </a:rPr>
              <a:t>Wir hoffen es hat euch Spaß gemacht und ihr konntet hier viel lernen! </a:t>
            </a:r>
            <a:endParaRPr dirty="0"/>
          </a:p>
        </p:txBody>
      </p:sp>
      <p:pic>
        <p:nvPicPr>
          <p:cNvPr id="200" name="Google Shape;20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800" y="290740"/>
            <a:ext cx="1196731" cy="1463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7627EA6-F1F8-4E1E-BBCB-CCD54EA501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6000" y="2877749"/>
            <a:ext cx="2052000" cy="2052000"/>
          </a:xfrm>
          <a:prstGeom prst="rect">
            <a:avLst/>
          </a:prstGeom>
        </p:spPr>
      </p:pic>
      <p:pic>
        <p:nvPicPr>
          <p:cNvPr id="5" name="Grafik 4" descr="Ein Bild, das Essen, Zeichnung enthält.&#10;&#10;Automatisch generierte Beschreibung">
            <a:extLst>
              <a:ext uri="{FF2B5EF4-FFF2-40B4-BE49-F238E27FC236}">
                <a16:creationId xmlns:a16="http://schemas.microsoft.com/office/drawing/2014/main" id="{FFB378C8-698D-4DCF-949C-EFBBB6EEC8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000" y="2877749"/>
            <a:ext cx="2052000" cy="2052000"/>
          </a:xfrm>
          <a:prstGeom prst="rect">
            <a:avLst/>
          </a:prstGeom>
        </p:spPr>
      </p:pic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2B55E45-BAD9-4FEA-8E19-DBD10746D0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6200" y="2877749"/>
            <a:ext cx="2052000" cy="2052000"/>
          </a:xfrm>
          <a:prstGeom prst="rect">
            <a:avLst/>
          </a:prstGeom>
        </p:spPr>
      </p:pic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8AA502F3-7571-4A42-AFE2-0FA50B99D1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97800" y="591149"/>
            <a:ext cx="686800" cy="68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DE8331E-D7F7-4B9E-B79B-D3442BC94711}"/>
              </a:ext>
            </a:extLst>
          </p:cNvPr>
          <p:cNvGrpSpPr/>
          <p:nvPr/>
        </p:nvGrpSpPr>
        <p:grpSpPr>
          <a:xfrm>
            <a:off x="5276272" y="232637"/>
            <a:ext cx="1956096" cy="1257386"/>
            <a:chOff x="5276272" y="232637"/>
            <a:chExt cx="1956096" cy="1257386"/>
          </a:xfrm>
        </p:grpSpPr>
        <p:pic>
          <p:nvPicPr>
            <p:cNvPr id="4" name="Grafik 3" descr="Ein Bild, das Buch, Text enthält.&#10;&#10;Automatisch generierte Beschreibung">
              <a:extLst>
                <a:ext uri="{FF2B5EF4-FFF2-40B4-BE49-F238E27FC236}">
                  <a16:creationId xmlns:a16="http://schemas.microsoft.com/office/drawing/2014/main" id="{D9D94E46-7E2E-4947-B42F-DE9DD2EA4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76272" y="432126"/>
              <a:ext cx="1095512" cy="1057897"/>
            </a:xfrm>
            <a:prstGeom prst="rect">
              <a:avLst/>
            </a:prstGeom>
          </p:spPr>
        </p:pic>
        <p:sp>
          <p:nvSpPr>
            <p:cNvPr id="5" name="Denkblase: wolkenförmig 4">
              <a:extLst>
                <a:ext uri="{FF2B5EF4-FFF2-40B4-BE49-F238E27FC236}">
                  <a16:creationId xmlns:a16="http://schemas.microsoft.com/office/drawing/2014/main" id="{E7A3A1D9-219C-4BD2-96AD-07F9763009FF}"/>
                </a:ext>
              </a:extLst>
            </p:cNvPr>
            <p:cNvSpPr/>
            <p:nvPr/>
          </p:nvSpPr>
          <p:spPr>
            <a:xfrm>
              <a:off x="6493020" y="232637"/>
              <a:ext cx="739348" cy="609875"/>
            </a:xfrm>
            <a:prstGeom prst="cloudCallout">
              <a:avLst>
                <a:gd name="adj1" fmla="val -104047"/>
                <a:gd name="adj2" fmla="val 26681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Hat die Luft Gewicht?</a:t>
            </a:r>
            <a:endParaRPr dirty="0"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de" dirty="0"/>
              <a:t>Was glaubt ihr?</a:t>
            </a:r>
            <a:endParaRPr dirty="0"/>
          </a:p>
        </p:txBody>
      </p:sp>
      <p:sp>
        <p:nvSpPr>
          <p:cNvPr id="95" name="Google Shape;95;p17"/>
          <p:cNvSpPr txBox="1"/>
          <p:nvPr/>
        </p:nvSpPr>
        <p:spPr>
          <a:xfrm>
            <a:off x="774700" y="2292350"/>
            <a:ext cx="29718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latin typeface="Open Sans"/>
                <a:ea typeface="Open Sans"/>
                <a:cs typeface="Open Sans"/>
                <a:sym typeface="Open Sans"/>
              </a:rPr>
              <a:t>Ja klar!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4572000" y="2292350"/>
            <a:ext cx="29718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Open Sans"/>
                <a:ea typeface="Open Sans"/>
                <a:cs typeface="Open Sans"/>
                <a:sym typeface="Open Sans"/>
              </a:rPr>
              <a:t>Natürlich nicht!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" name="Google Shape;97;p17"/>
          <p:cNvSpPr/>
          <p:nvPr/>
        </p:nvSpPr>
        <p:spPr>
          <a:xfrm>
            <a:off x="908050" y="1990650"/>
            <a:ext cx="2705100" cy="11622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7"/>
          <p:cNvSpPr/>
          <p:nvPr/>
        </p:nvSpPr>
        <p:spPr>
          <a:xfrm>
            <a:off x="4705350" y="1990650"/>
            <a:ext cx="2705100" cy="11622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89A3769-24E7-4E0E-B8EC-413D27D73F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59494" y="3610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0-04-27 at 08.40.04">
            <a:hlinkClick r:id="" action="ppaction://media"/>
            <a:extLst>
              <a:ext uri="{FF2B5EF4-FFF2-40B4-BE49-F238E27FC236}">
                <a16:creationId xmlns:a16="http://schemas.microsoft.com/office/drawing/2014/main" id="{BDA03241-3D68-4CCD-98CA-655B704CB1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6783" y="469591"/>
            <a:ext cx="2312375" cy="4204318"/>
          </a:xfrm>
          <a:prstGeom prst="rect">
            <a:avLst/>
          </a:prstGeom>
        </p:spPr>
      </p:pic>
      <p:sp>
        <p:nvSpPr>
          <p:cNvPr id="4" name="Google Shape;100;p17">
            <a:extLst>
              <a:ext uri="{FF2B5EF4-FFF2-40B4-BE49-F238E27FC236}">
                <a16:creationId xmlns:a16="http://schemas.microsoft.com/office/drawing/2014/main" id="{8696A6A9-99D4-4500-9F62-D26F89CFE2EE}"/>
              </a:ext>
            </a:extLst>
          </p:cNvPr>
          <p:cNvSpPr txBox="1"/>
          <p:nvPr/>
        </p:nvSpPr>
        <p:spPr>
          <a:xfrm>
            <a:off x="883042" y="2245456"/>
            <a:ext cx="25836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latin typeface="Open Sans"/>
                <a:ea typeface="Open Sans"/>
                <a:cs typeface="Open Sans"/>
                <a:sym typeface="Open Sans"/>
              </a:rPr>
              <a:t>Hier ein Video zur Auflösung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93;p17">
            <a:extLst>
              <a:ext uri="{FF2B5EF4-FFF2-40B4-BE49-F238E27FC236}">
                <a16:creationId xmlns:a16="http://schemas.microsoft.com/office/drawing/2014/main" id="{732E6636-B42E-441A-90A8-E081183B5D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699" y="275103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Hat die Luft Gewicht?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885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Hat die Luft Gewicht?</a:t>
            </a:r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body" idx="1"/>
          </p:nvPr>
        </p:nvSpPr>
        <p:spPr>
          <a:xfrm>
            <a:off x="692750" y="1147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5120" y="2571750"/>
            <a:ext cx="1365374" cy="2427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9312" y="2571742"/>
            <a:ext cx="1365374" cy="2427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8395" y="2571751"/>
            <a:ext cx="1365374" cy="242734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 txBox="1"/>
          <p:nvPr/>
        </p:nvSpPr>
        <p:spPr>
          <a:xfrm>
            <a:off x="576500" y="1147225"/>
            <a:ext cx="2082600" cy="11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… der Teller alleine hat 400g! 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6343638" y="1147225"/>
            <a:ext cx="2454900" cy="20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de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...der Teller mit einem aufgeblasenen Luftballon hat 403 g! </a:t>
            </a: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3373640" y="1147225"/>
            <a:ext cx="2396700" cy="11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de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… der Teller mit einem nicht aufgeblasenen Luftballon hat 402g!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" name="Google Shape;113;p18"/>
          <p:cNvSpPr txBox="1"/>
          <p:nvPr/>
        </p:nvSpPr>
        <p:spPr>
          <a:xfrm>
            <a:off x="4237325" y="557875"/>
            <a:ext cx="2396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Also ja, denn ... 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1" grpId="0"/>
      <p:bldP spid="1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30A5D43B-CB48-4932-A8EE-9DB389155ED8}"/>
              </a:ext>
            </a:extLst>
          </p:cNvPr>
          <p:cNvGrpSpPr/>
          <p:nvPr/>
        </p:nvGrpSpPr>
        <p:grpSpPr>
          <a:xfrm>
            <a:off x="3593952" y="3420707"/>
            <a:ext cx="1956096" cy="1257386"/>
            <a:chOff x="5276272" y="232637"/>
            <a:chExt cx="1956096" cy="1257386"/>
          </a:xfrm>
        </p:grpSpPr>
        <p:pic>
          <p:nvPicPr>
            <p:cNvPr id="14" name="Grafik 13" descr="Ein Bild, das Buch, Text enthält.&#10;&#10;Automatisch generierte Beschreibung">
              <a:extLst>
                <a:ext uri="{FF2B5EF4-FFF2-40B4-BE49-F238E27FC236}">
                  <a16:creationId xmlns:a16="http://schemas.microsoft.com/office/drawing/2014/main" id="{D2E46804-339D-4A0F-801D-D8EA04B3F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76272" y="432126"/>
              <a:ext cx="1095512" cy="1057897"/>
            </a:xfrm>
            <a:prstGeom prst="rect">
              <a:avLst/>
            </a:prstGeom>
          </p:spPr>
        </p:pic>
        <p:sp>
          <p:nvSpPr>
            <p:cNvPr id="15" name="Denkblase: wolkenförmig 14">
              <a:extLst>
                <a:ext uri="{FF2B5EF4-FFF2-40B4-BE49-F238E27FC236}">
                  <a16:creationId xmlns:a16="http://schemas.microsoft.com/office/drawing/2014/main" id="{874F428A-FFAE-4AB1-B85D-319C1C7C8A49}"/>
                </a:ext>
              </a:extLst>
            </p:cNvPr>
            <p:cNvSpPr/>
            <p:nvPr/>
          </p:nvSpPr>
          <p:spPr>
            <a:xfrm>
              <a:off x="6493020" y="232637"/>
              <a:ext cx="739348" cy="609875"/>
            </a:xfrm>
            <a:prstGeom prst="cloudCallout">
              <a:avLst>
                <a:gd name="adj1" fmla="val -104047"/>
                <a:gd name="adj2" fmla="val 26681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118" name="Google Shape;118;p1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Hat die Luft Gewicht?</a:t>
            </a:r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body" idx="1"/>
          </p:nvPr>
        </p:nvSpPr>
        <p:spPr>
          <a:xfrm>
            <a:off x="322327" y="1147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Wie viele Gramm wiegt die Luft in dem Luftballon des Experiments?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19"/>
          <p:cNvSpPr txBox="1"/>
          <p:nvPr/>
        </p:nvSpPr>
        <p:spPr>
          <a:xfrm>
            <a:off x="377125" y="2191200"/>
            <a:ext cx="2441700" cy="18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Open Sans"/>
                <a:ea typeface="Open Sans"/>
                <a:cs typeface="Open Sans"/>
                <a:sym typeface="Open Sans"/>
              </a:rPr>
              <a:t>43g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1" name="Google Shape;121;p19"/>
          <p:cNvSpPr txBox="1"/>
          <p:nvPr/>
        </p:nvSpPr>
        <p:spPr>
          <a:xfrm>
            <a:off x="3034250" y="2241900"/>
            <a:ext cx="2441700" cy="18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Open Sans"/>
                <a:ea typeface="Open Sans"/>
                <a:cs typeface="Open Sans"/>
                <a:sym typeface="Open Sans"/>
              </a:rPr>
              <a:t>1g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2" name="Google Shape;122;p19"/>
          <p:cNvSpPr txBox="1"/>
          <p:nvPr/>
        </p:nvSpPr>
        <p:spPr>
          <a:xfrm>
            <a:off x="6059175" y="2191200"/>
            <a:ext cx="2441700" cy="18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Open Sans"/>
                <a:ea typeface="Open Sans"/>
                <a:cs typeface="Open Sans"/>
                <a:sym typeface="Open Sans"/>
              </a:rPr>
              <a:t>402g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" name="Google Shape;123;p19"/>
          <p:cNvSpPr/>
          <p:nvPr/>
        </p:nvSpPr>
        <p:spPr>
          <a:xfrm>
            <a:off x="848425" y="1967175"/>
            <a:ext cx="1499100" cy="9606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9"/>
          <p:cNvSpPr/>
          <p:nvPr/>
        </p:nvSpPr>
        <p:spPr>
          <a:xfrm>
            <a:off x="3505550" y="1967175"/>
            <a:ext cx="1499100" cy="9606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9"/>
          <p:cNvSpPr/>
          <p:nvPr/>
        </p:nvSpPr>
        <p:spPr>
          <a:xfrm>
            <a:off x="6530475" y="1967175"/>
            <a:ext cx="1499100" cy="9606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085B7E3A-F042-4782-BE52-A96E43DC939D}"/>
                  </a:ext>
                </a:extLst>
              </p14:cNvPr>
              <p14:cNvContentPartPr/>
              <p14:nvPr/>
            </p14:nvContentPartPr>
            <p14:xfrm>
              <a:off x="3789947" y="5365232"/>
              <a:ext cx="360" cy="36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085B7E3A-F042-4782-BE52-A96E43DC939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71947" y="534759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C6D0F649-5D0B-48C9-98D3-FA421864A4C3}"/>
                  </a:ext>
                </a:extLst>
              </p14:cNvPr>
              <p14:cNvContentPartPr/>
              <p14:nvPr/>
            </p14:nvContentPartPr>
            <p14:xfrm>
              <a:off x="3132491" y="1772660"/>
              <a:ext cx="2141719" cy="1299458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C6D0F649-5D0B-48C9-98D3-FA421864A4C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14850" y="1755022"/>
                <a:ext cx="2177360" cy="1335094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71A4F21-74D5-4709-887C-3B052701F4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95391" y="35307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6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4C2EE37-47C0-42CE-8759-3803645DE16F}"/>
              </a:ext>
            </a:extLst>
          </p:cNvPr>
          <p:cNvGrpSpPr/>
          <p:nvPr/>
        </p:nvGrpSpPr>
        <p:grpSpPr>
          <a:xfrm>
            <a:off x="3593952" y="128020"/>
            <a:ext cx="1956096" cy="1257386"/>
            <a:chOff x="5276272" y="232637"/>
            <a:chExt cx="1956096" cy="1257386"/>
          </a:xfrm>
        </p:grpSpPr>
        <p:pic>
          <p:nvPicPr>
            <p:cNvPr id="7" name="Grafik 6" descr="Ein Bild, das Buch, Text enthält.&#10;&#10;Automatisch generierte Beschreibung">
              <a:extLst>
                <a:ext uri="{FF2B5EF4-FFF2-40B4-BE49-F238E27FC236}">
                  <a16:creationId xmlns:a16="http://schemas.microsoft.com/office/drawing/2014/main" id="{7FDD3150-E19D-4A3A-9821-A710CC2F4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76272" y="432126"/>
              <a:ext cx="1095512" cy="1057897"/>
            </a:xfrm>
            <a:prstGeom prst="rect">
              <a:avLst/>
            </a:prstGeom>
          </p:spPr>
        </p:pic>
        <p:sp>
          <p:nvSpPr>
            <p:cNvPr id="8" name="Denkblase: wolkenförmig 7">
              <a:extLst>
                <a:ext uri="{FF2B5EF4-FFF2-40B4-BE49-F238E27FC236}">
                  <a16:creationId xmlns:a16="http://schemas.microsoft.com/office/drawing/2014/main" id="{CCA64B1A-FC3B-46F1-9704-BCE326B1899D}"/>
                </a:ext>
              </a:extLst>
            </p:cNvPr>
            <p:cNvSpPr/>
            <p:nvPr/>
          </p:nvSpPr>
          <p:spPr>
            <a:xfrm>
              <a:off x="6493020" y="232637"/>
              <a:ext cx="739348" cy="609875"/>
            </a:xfrm>
            <a:prstGeom prst="cloudCallout">
              <a:avLst>
                <a:gd name="adj1" fmla="val -104047"/>
                <a:gd name="adj2" fmla="val 26681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130" name="Google Shape;130;p20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Video 1 - Luftballon </a:t>
            </a:r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de" dirty="0"/>
              <a:t>Klicke auf das Bild, </a:t>
            </a:r>
            <a:br>
              <a:rPr lang="de" dirty="0"/>
            </a:br>
            <a:r>
              <a:rPr lang="de" dirty="0"/>
              <a:t>um d</a:t>
            </a:r>
            <a:r>
              <a:rPr lang="de-AT" dirty="0"/>
              <a:t>en Link zum</a:t>
            </a:r>
            <a:r>
              <a:rPr lang="de" dirty="0"/>
              <a:t> Video zu öffnen!</a:t>
            </a:r>
            <a:endParaRPr dirty="0"/>
          </a:p>
        </p:txBody>
      </p:sp>
      <p:pic>
        <p:nvPicPr>
          <p:cNvPr id="132" name="Google Shape;132;p20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43132" y="1417663"/>
            <a:ext cx="2226825" cy="296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F731882-B0CF-4500-94B3-F0ACA0EB19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77174" y="2379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FCEC4D2-FF07-4456-BF9C-A69246F827C4}"/>
              </a:ext>
            </a:extLst>
          </p:cNvPr>
          <p:cNvGrpSpPr/>
          <p:nvPr/>
        </p:nvGrpSpPr>
        <p:grpSpPr>
          <a:xfrm>
            <a:off x="5276272" y="232637"/>
            <a:ext cx="1956096" cy="1257386"/>
            <a:chOff x="5276272" y="232637"/>
            <a:chExt cx="1956096" cy="1257386"/>
          </a:xfrm>
        </p:grpSpPr>
        <p:pic>
          <p:nvPicPr>
            <p:cNvPr id="10" name="Grafik 9" descr="Ein Bild, das Buch, Text enthält.&#10;&#10;Automatisch generierte Beschreibung">
              <a:extLst>
                <a:ext uri="{FF2B5EF4-FFF2-40B4-BE49-F238E27FC236}">
                  <a16:creationId xmlns:a16="http://schemas.microsoft.com/office/drawing/2014/main" id="{74359784-DAD9-4402-ABEF-44B2F2DDA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76272" y="432126"/>
              <a:ext cx="1095512" cy="1057897"/>
            </a:xfrm>
            <a:prstGeom prst="rect">
              <a:avLst/>
            </a:prstGeom>
          </p:spPr>
        </p:pic>
        <p:sp>
          <p:nvSpPr>
            <p:cNvPr id="11" name="Denkblase: wolkenförmig 10">
              <a:extLst>
                <a:ext uri="{FF2B5EF4-FFF2-40B4-BE49-F238E27FC236}">
                  <a16:creationId xmlns:a16="http://schemas.microsoft.com/office/drawing/2014/main" id="{5C2C25AE-40D3-4D65-8E45-F76748D415C1}"/>
                </a:ext>
              </a:extLst>
            </p:cNvPr>
            <p:cNvSpPr/>
            <p:nvPr/>
          </p:nvSpPr>
          <p:spPr>
            <a:xfrm>
              <a:off x="6493020" y="232637"/>
              <a:ext cx="739348" cy="609875"/>
            </a:xfrm>
            <a:prstGeom prst="cloudCallout">
              <a:avLst>
                <a:gd name="adj1" fmla="val -104047"/>
                <a:gd name="adj2" fmla="val 26681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137" name="Google Shape;137;p2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Luft ist so stark wie Herkules</a:t>
            </a:r>
            <a:endParaRPr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4745A5C-BFCB-46D5-8E3A-EC949163F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4102" y="2493528"/>
            <a:ext cx="1882970" cy="219291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FA85C82-BF2D-470F-B402-E9704F095F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416" t="19986" r="32556" b="21220"/>
          <a:stretch/>
        </p:blipFill>
        <p:spPr>
          <a:xfrm>
            <a:off x="6167072" y="2343189"/>
            <a:ext cx="1973628" cy="2413837"/>
          </a:xfrm>
          <a:prstGeom prst="rect">
            <a:avLst/>
          </a:prstGeom>
        </p:spPr>
      </p:pic>
      <p:sp>
        <p:nvSpPr>
          <p:cNvPr id="138" name="Google Shape;138;p2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de" dirty="0"/>
              <a:t>Versuche die Experimente mit Hilfe der Anleitungen </a:t>
            </a:r>
            <a:r>
              <a:rPr lang="de-AT" dirty="0"/>
              <a:t>durchzuführen</a:t>
            </a:r>
            <a:r>
              <a:rPr lang="de" dirty="0"/>
              <a:t> </a:t>
            </a:r>
            <a:br>
              <a:rPr lang="de" dirty="0"/>
            </a:br>
            <a:r>
              <a:rPr lang="de" dirty="0"/>
              <a:t>und die Aufgaben auszufüllen!</a:t>
            </a:r>
            <a:endParaRPr lang="de" sz="1200" dirty="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lang="de" sz="1200" dirty="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de" sz="1200" dirty="0"/>
              <a:t>Dazu </a:t>
            </a:r>
            <a:r>
              <a:rPr lang="de-AT" sz="1200" dirty="0"/>
              <a:t>benötigst du diese 2 </a:t>
            </a:r>
            <a:r>
              <a:rPr lang="de-AT" sz="1200" dirty="0" err="1"/>
              <a:t>Experiementierheftchen</a:t>
            </a:r>
            <a:r>
              <a:rPr lang="de-AT" sz="1200" dirty="0"/>
              <a:t>:</a:t>
            </a:r>
            <a:endParaRPr lang="de" sz="12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lang="de" sz="12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lang="de" sz="12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lang="de" sz="12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lang="de" sz="12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de" sz="1200" dirty="0"/>
              <a:t>Hast du das erledigt, findest du auf den nächsten Seiten unsere Lösungen als Video!</a:t>
            </a:r>
            <a:endParaRPr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1976262-07BC-4C03-94B6-9A15AADFEE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472" t="24551" r="26956" b="18997"/>
          <a:stretch/>
        </p:blipFill>
        <p:spPr>
          <a:xfrm>
            <a:off x="4193445" y="2207783"/>
            <a:ext cx="1973627" cy="2549243"/>
          </a:xfrm>
          <a:prstGeom prst="rect">
            <a:avLst/>
          </a:prstGeom>
        </p:spPr>
      </p:pic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D441D0C-AC8A-4343-AB3C-A9C10DABF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59494" y="3610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FE78574-AA15-454C-B6CC-502DD863C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00" y="1186297"/>
            <a:ext cx="4045200" cy="1786200"/>
          </a:xfrm>
        </p:spPr>
        <p:txBody>
          <a:bodyPr/>
          <a:lstStyle/>
          <a:p>
            <a:r>
              <a:rPr lang="de-AT" dirty="0"/>
              <a:t>Sicherheitsaspekte: Hantieren mit Feuer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3364451-04C8-4A6F-9201-B4CAEFFAFCA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572000" y="749600"/>
            <a:ext cx="4572000" cy="4012900"/>
          </a:xfrm>
        </p:spPr>
        <p:txBody>
          <a:bodyPr/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1600" dirty="0"/>
              <a:t>nur gemeinsam mit einem Erwachsenen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AT" sz="1600" dirty="0">
                <a:sym typeface="Arial"/>
              </a:rPr>
              <a:t>Fenster schließen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1600" dirty="0"/>
              <a:t>ruhig und konzentriert arbeiten</a:t>
            </a:r>
            <a:endParaRPr lang="de-AT" sz="1600" dirty="0">
              <a:sym typeface="Arial"/>
            </a:endParaRP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AT" sz="1600" dirty="0">
                <a:sym typeface="Arial"/>
              </a:rPr>
              <a:t>offene, lange Haare zusammenbinden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AT" sz="1600" dirty="0">
                <a:sym typeface="Arial"/>
              </a:rPr>
              <a:t>Wasser bereitstellen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AT" sz="1600" dirty="0">
                <a:sym typeface="Arial"/>
              </a:rPr>
              <a:t>feuerfeste Unterlage benutzen (NIE auf Tischdecke, Papier, Holz arbeiten)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1600" dirty="0"/>
              <a:t>weite Ärmel hochkrempeln, Schals und Ähnliches ablegen</a:t>
            </a:r>
          </a:p>
          <a:p>
            <a:endParaRPr lang="en-US" sz="1200" dirty="0"/>
          </a:p>
        </p:txBody>
      </p:sp>
      <p:pic>
        <p:nvPicPr>
          <p:cNvPr id="9" name="Picture 4" descr="Tick, Sternchen, Kreuz, Rot, Grün, Gelb, Überprüfen">
            <a:extLst>
              <a:ext uri="{FF2B5EF4-FFF2-40B4-BE49-F238E27FC236}">
                <a16:creationId xmlns:a16="http://schemas.microsoft.com/office/drawing/2014/main" id="{4FD65AAF-B20E-45F2-A0DD-0B72B1B38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01" y="2972497"/>
            <a:ext cx="2830399" cy="14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Feuer, Flamme, Wärme, Heiß, Ideen">
            <a:extLst>
              <a:ext uri="{FF2B5EF4-FFF2-40B4-BE49-F238E27FC236}">
                <a16:creationId xmlns:a16="http://schemas.microsoft.com/office/drawing/2014/main" id="{E216E217-F401-407D-8F77-05DAB09C4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7" y="235865"/>
            <a:ext cx="49212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Box, Feuer, Bezeichnung, Zündholzschachtel, Spiele">
            <a:extLst>
              <a:ext uri="{FF2B5EF4-FFF2-40B4-BE49-F238E27FC236}">
                <a16:creationId xmlns:a16="http://schemas.microsoft.com/office/drawing/2014/main" id="{649E6730-12C7-44C0-B0AC-8516BEB0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5695">
            <a:off x="7347474" y="3915451"/>
            <a:ext cx="1481452" cy="94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1FAED72-CC6F-43A9-BA18-24617A3EF2DA}"/>
              </a:ext>
            </a:extLst>
          </p:cNvPr>
          <p:cNvGrpSpPr/>
          <p:nvPr/>
        </p:nvGrpSpPr>
        <p:grpSpPr>
          <a:xfrm>
            <a:off x="1203506" y="235865"/>
            <a:ext cx="1956096" cy="1257386"/>
            <a:chOff x="5276272" y="232637"/>
            <a:chExt cx="1956096" cy="1257386"/>
          </a:xfrm>
        </p:grpSpPr>
        <p:pic>
          <p:nvPicPr>
            <p:cNvPr id="10" name="Grafik 9" descr="Ein Bild, das Buch, Text enthält.&#10;&#10;Automatisch generierte Beschreibung">
              <a:extLst>
                <a:ext uri="{FF2B5EF4-FFF2-40B4-BE49-F238E27FC236}">
                  <a16:creationId xmlns:a16="http://schemas.microsoft.com/office/drawing/2014/main" id="{62F90BB5-6CBC-4E07-8803-9347243A6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76272" y="432126"/>
              <a:ext cx="1095512" cy="1057897"/>
            </a:xfrm>
            <a:prstGeom prst="rect">
              <a:avLst/>
            </a:prstGeom>
          </p:spPr>
        </p:pic>
        <p:sp>
          <p:nvSpPr>
            <p:cNvPr id="14" name="Denkblase: wolkenförmig 13">
              <a:extLst>
                <a:ext uri="{FF2B5EF4-FFF2-40B4-BE49-F238E27FC236}">
                  <a16:creationId xmlns:a16="http://schemas.microsoft.com/office/drawing/2014/main" id="{FC961CB1-6135-4CBE-B8AE-510CA6B0FCE8}"/>
                </a:ext>
              </a:extLst>
            </p:cNvPr>
            <p:cNvSpPr/>
            <p:nvPr/>
          </p:nvSpPr>
          <p:spPr>
            <a:xfrm>
              <a:off x="6493020" y="232637"/>
              <a:ext cx="739348" cy="609875"/>
            </a:xfrm>
            <a:prstGeom prst="cloudCallout">
              <a:avLst>
                <a:gd name="adj1" fmla="val -104047"/>
                <a:gd name="adj2" fmla="val 26681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BEE8D7E-623E-437D-9607-AB40D66207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22534" y="3206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dirty="0"/>
              <a:t>Video 2 – </a:t>
            </a:r>
            <a:r>
              <a:rPr lang="de-AT" dirty="0"/>
              <a:t>Der Flaschengeist und das Ei</a:t>
            </a:r>
            <a:endParaRPr dirty="0"/>
          </a:p>
        </p:txBody>
      </p:sp>
      <p:pic>
        <p:nvPicPr>
          <p:cNvPr id="4" name="ei1">
            <a:hlinkClick r:id="" action="ppaction://media"/>
            <a:extLst>
              <a:ext uri="{FF2B5EF4-FFF2-40B4-BE49-F238E27FC236}">
                <a16:creationId xmlns:a16="http://schemas.microsoft.com/office/drawing/2014/main" id="{C85D16EB-0F33-40F4-8011-82FA56D96E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5593" y="1147225"/>
            <a:ext cx="2032813" cy="35912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504</Words>
  <Application>Microsoft Office PowerPoint</Application>
  <PresentationFormat>Bildschirmpräsentation (16:9)</PresentationFormat>
  <Paragraphs>84</Paragraphs>
  <Slides>15</Slides>
  <Notes>14</Notes>
  <HiddenSlides>0</HiddenSlides>
  <MMClips>13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1" baseType="lpstr">
      <vt:lpstr>Economica</vt:lpstr>
      <vt:lpstr>Courier New</vt:lpstr>
      <vt:lpstr>Arial</vt:lpstr>
      <vt:lpstr>Wingdings</vt:lpstr>
      <vt:lpstr>Open Sans</vt:lpstr>
      <vt:lpstr>Luxe</vt:lpstr>
      <vt:lpstr>Die Luft ist so stark wie Herkules</vt:lpstr>
      <vt:lpstr>Hat die Luft Gewicht?</vt:lpstr>
      <vt:lpstr>Hat die Luft Gewicht?</vt:lpstr>
      <vt:lpstr>Hat die Luft Gewicht?</vt:lpstr>
      <vt:lpstr>Hat die Luft Gewicht?</vt:lpstr>
      <vt:lpstr>Video 1 - Luftballon </vt:lpstr>
      <vt:lpstr>Luft ist so stark wie Herkules</vt:lpstr>
      <vt:lpstr>Sicherheitsaspekte: Hantieren mit Feuer</vt:lpstr>
      <vt:lpstr>Video 2 – Der Flaschengeist und das Ei</vt:lpstr>
      <vt:lpstr>Video 3 - Die Kerzenpumpe</vt:lpstr>
      <vt:lpstr>Theorie:</vt:lpstr>
      <vt:lpstr>Wetterkarte</vt:lpstr>
      <vt:lpstr>Theorie:</vt:lpstr>
      <vt:lpstr>    Gerne könnt ihr uns Fotos von euren Experimenten schicken. Darüber würden wir uns sehr freuen! </vt:lpstr>
      <vt:lpstr> Danke für euer tolles Arbeiten! Wir hoffen es hat euch Spaß gemacht und ihr konntet hier viel lernen!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Luft ist so stark wie Herkules</dc:title>
  <dc:creator>Simone Wrba</dc:creator>
  <cp:lastModifiedBy>Simone Wrba</cp:lastModifiedBy>
  <cp:revision>2</cp:revision>
  <dcterms:created xsi:type="dcterms:W3CDTF">2020-06-11T08:06:28Z</dcterms:created>
  <dcterms:modified xsi:type="dcterms:W3CDTF">2020-06-13T09:55:53Z</dcterms:modified>
</cp:coreProperties>
</file>