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61" r:id="rId5"/>
    <p:sldId id="270" r:id="rId6"/>
    <p:sldId id="272" r:id="rId7"/>
    <p:sldId id="273" r:id="rId8"/>
    <p:sldId id="275" r:id="rId9"/>
    <p:sldId id="269" r:id="rId10"/>
    <p:sldId id="258" r:id="rId11"/>
    <p:sldId id="259" r:id="rId12"/>
    <p:sldId id="262" r:id="rId13"/>
    <p:sldId id="274" r:id="rId14"/>
    <p:sldId id="27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B46C9-69EF-40C5-889D-C137CFA1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8FD25C-0772-48EB-9A5B-FE71143D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2F3A6A-A527-4DB8-9196-FC456BD3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CB1DF1-AC14-4040-816F-B83BF2D2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0621DA-467C-4DDD-A1BF-C948AC81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55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AAF2B-6AF6-45EC-88ED-DD464895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59B128-2FB8-4FB0-A4DD-9454AF2A3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67F96F-9FDE-43C8-83F6-966FAC33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2B9F62-D746-4EB5-BC0A-F89C6D24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D8F19E-8D85-4EFF-8F83-F523C45C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44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1A2CD4-EF42-425C-B3AC-B8E610E8D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257333-4145-4170-885D-04F2732A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C0ACD9-9526-4207-A2A6-38A1C7B3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71A70D-0BCD-4EC8-B29B-F7584BBF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DD877D-11E1-49BC-9B32-4C25483D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0D4B8-058A-4C4B-B57B-84E9203A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0F0B0A-EA60-440B-B057-9448FDCE3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96ECEE-5346-45DC-A4C1-4C090B4D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FC4018-6F6F-4884-A076-0DFF686D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AA756D-C303-4BCA-AD37-E3887990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03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96FCD-93B3-43E4-B7C4-EFF6920E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3E3D0A-4E9E-4C31-8617-13E2B12A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D960B8-E166-4D0A-B518-DEC41AEE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740EEE-B943-41F2-AEB1-EE2BD3B0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F97C92-0B02-45DC-A89E-D011CC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43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1CEDA-72D0-4E15-85D2-81428856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B7410F-8FC6-44B8-9259-549876CF7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7DB788-F3F1-447B-B88D-E5F6EEC44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55727E-B259-4C44-AECE-7FBC1618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A85F43-F88F-49AF-84E8-8214A509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EC0EDB-9574-4758-AEC5-6B847922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13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7877C-C544-427D-A976-8E9D2DB8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EC49D5-A8C2-4281-82CE-A94A33A5F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2D03A6-1B34-4DFD-8B29-C55C8B82D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1E3DA6-99FF-4B4D-8253-5DA6B3949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676E30-F0D7-4C52-A317-26B54E4AE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83DB16-30AC-4471-8B60-29201872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E16741B-8755-4359-B727-C860B5E9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F01282-61F6-494F-9553-C419AD84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8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272BC-0FCF-442C-A4B0-B2D2B7B72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6E2DF5-62E4-462B-B002-558CDE00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D51DC8-1350-40DE-A259-42845194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7D49A0-9403-4E79-8CBE-647E3396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9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94ECCE-E36A-4B3E-B917-667FBEC9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544067-346D-4A4B-8289-4495F197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4102FE-93A6-41F8-B4CB-F8C2D340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57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DCBF4-EB15-4C67-B5A2-1A52F94B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8417F9-69E5-4D89-8949-CFF2539D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44C1AE-DE70-45E1-9D72-A0EBB3894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69781A-ED40-45D6-ADBE-4F263577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9C12F9-2595-4D1B-8662-2229022F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F2697C-8D9D-4736-8275-17427B06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94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ACDA0-FA22-467F-86A5-37B8CE3F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EF4A4C-5BAE-4750-B2FD-4601159AF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8F27E8-45AF-42ED-91AE-D9E894183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2AEC69-F18D-4F60-8FF8-C5642FF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04FDA2-F5B4-4E8D-8822-88DA492E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D126E0-0A1D-44C3-871B-9505B159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52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06A0B6-0728-4FEB-BE1E-EE76600B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7D60DC-4F9E-44AA-AFF6-3C0ECB79A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1369DA-319E-4E56-AD3E-2F0CF3434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1C9AA-6E30-47EC-AE76-31A746528989}" type="datetimeFigureOut">
              <a:rPr lang="de-DE" smtClean="0"/>
              <a:t>14.06.2021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73FB6A-7E16-4218-A399-993C09CAF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85425-D07E-4541-8249-ABB6787BF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512C7-0244-4A7A-BB9B-07322BD5D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96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701272-6F2D-4672-9D10-063B85D7E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4" b="6580"/>
          <a:stretch/>
        </p:blipFill>
        <p:spPr>
          <a:xfrm>
            <a:off x="130314" y="3284478"/>
            <a:ext cx="6175480" cy="362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Alpen, Berge, Gletscher, Österreich, Tirol, Ötztal">
            <a:extLst>
              <a:ext uri="{FF2B5EF4-FFF2-40B4-BE49-F238E27FC236}">
                <a16:creationId xmlns:a16="http://schemas.microsoft.com/office/drawing/2014/main" id="{A29009F6-EC2F-4FBE-8BB1-3C78D605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7061"/>
          <a:stretch/>
        </p:blipFill>
        <p:spPr bwMode="auto">
          <a:xfrm>
            <a:off x="6539265" y="3182877"/>
            <a:ext cx="5522421" cy="3731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114983-8CD8-4991-B08F-E4D4AD0E4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079"/>
          <a:stretch/>
        </p:blipFill>
        <p:spPr>
          <a:xfrm>
            <a:off x="3452812" y="0"/>
            <a:ext cx="5118206" cy="362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32FC62-2850-4921-97EA-1E6701320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061" y="2567708"/>
            <a:ext cx="3583708" cy="8612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sz="3900" dirty="0">
                <a:solidFill>
                  <a:schemeClr val="bg1">
                    <a:lumMod val="95000"/>
                  </a:schemeClr>
                </a:solidFill>
                <a:latin typeface="AaBbCc" panose="020B0500000000000000" pitchFamily="34" charset="0"/>
              </a:rPr>
              <a:t>Alpengletscher</a:t>
            </a:r>
            <a:r>
              <a:rPr lang="de-DE" sz="3500" dirty="0">
                <a:solidFill>
                  <a:schemeClr val="bg1">
                    <a:lumMod val="95000"/>
                  </a:schemeClr>
                </a:solidFill>
                <a:latin typeface="AaBbCc" panose="020B0500000000000000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318A76-B98B-4DA9-8E35-288EB66DF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59" l="0" r="100000">
                        <a14:foregroundMark x1="40000" y1="47647" x2="40000" y2="47647"/>
                        <a14:foregroundMark x1="88333" y1="74706" x2="88333" y2="74706"/>
                        <a14:foregroundMark x1="93667" y1="68824" x2="93667" y2="68824"/>
                        <a14:foregroundMark x1="98333" y1="65882" x2="98333" y2="65882"/>
                        <a14:foregroundMark x1="96333" y1="65882" x2="96333" y2="65882"/>
                        <a14:foregroundMark x1="2000" y1="57059" x2="2000" y2="57059"/>
                      </a14:backgroundRemoval>
                    </a14:imgEffect>
                  </a14:imgLayer>
                </a14:imgProps>
              </a:ext>
            </a:extLst>
          </a:blip>
          <a:srcRect b="7933"/>
          <a:stretch/>
        </p:blipFill>
        <p:spPr>
          <a:xfrm>
            <a:off x="9005591" y="853363"/>
            <a:ext cx="2926786" cy="15269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F3585E-3B5D-4E24-B8C6-076104FD2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59" l="0" r="100000">
                        <a14:foregroundMark x1="40000" y1="47647" x2="40000" y2="47647"/>
                        <a14:foregroundMark x1="88333" y1="74706" x2="88333" y2="74706"/>
                        <a14:foregroundMark x1="93667" y1="68824" x2="93667" y2="68824"/>
                        <a14:foregroundMark x1="98333" y1="65882" x2="98333" y2="65882"/>
                        <a14:foregroundMark x1="96333" y1="65882" x2="96333" y2="65882"/>
                        <a14:foregroundMark x1="2000" y1="57059" x2="2000" y2="57059"/>
                      </a14:backgroundRemoval>
                    </a14:imgEffect>
                  </a14:imgLayer>
                </a14:imgProps>
              </a:ext>
            </a:extLst>
          </a:blip>
          <a:srcRect b="7933"/>
          <a:stretch/>
        </p:blipFill>
        <p:spPr>
          <a:xfrm flipH="1">
            <a:off x="259623" y="816918"/>
            <a:ext cx="2709776" cy="16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"/>
    </mc:Choice>
    <mc:Fallback xmlns="">
      <p:transition spd="slow" advTm="14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120D34F-5071-475C-B024-45F5598DE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4798" y="3185318"/>
            <a:ext cx="487363" cy="487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9DD398-38D0-41C3-BAB9-C5F6C126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36" y="129254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3500" dirty="0">
                <a:latin typeface="AaBbCc" panose="020B0500000000000000" pitchFamily="34" charset="0"/>
              </a:rPr>
              <a:t>Vergleich - </a:t>
            </a:r>
            <a:r>
              <a:rPr lang="de-DE" sz="3500" dirty="0" err="1">
                <a:latin typeface="AaBbCc" panose="020B0500000000000000" pitchFamily="34" charset="0"/>
              </a:rPr>
              <a:t>Pasterze</a:t>
            </a:r>
            <a:r>
              <a:rPr lang="de-DE" sz="3500" dirty="0">
                <a:latin typeface="AaBbCc" panose="020B0500000000000000" pitchFamily="34" charset="0"/>
              </a:rPr>
              <a:t> </a:t>
            </a:r>
            <a:br>
              <a:rPr lang="de-DE" sz="3500" dirty="0">
                <a:latin typeface="AaBbCc" panose="020B0500000000000000" pitchFamily="34" charset="0"/>
              </a:rPr>
            </a:br>
            <a:r>
              <a:rPr lang="de-DE" sz="2200" i="1" dirty="0">
                <a:latin typeface="AaBbCc" panose="020B0500000000000000" pitchFamily="34" charset="0"/>
              </a:rPr>
              <a:t>Großglockner, Kärnten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FE55B9-2AAF-4171-B3B0-5A8DE870F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6710"/>
          <a:stretch/>
        </p:blipFill>
        <p:spPr>
          <a:xfrm>
            <a:off x="184036" y="2478618"/>
            <a:ext cx="5725450" cy="40660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D957E6-64E6-421F-9392-30E1E0459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943" b="66600"/>
          <a:stretch/>
        </p:blipFill>
        <p:spPr bwMode="auto">
          <a:xfrm>
            <a:off x="6089822" y="2355929"/>
            <a:ext cx="5717226" cy="418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885DB651-6247-4E44-BC36-F489D829F831}"/>
              </a:ext>
            </a:extLst>
          </p:cNvPr>
          <p:cNvSpPr/>
          <p:nvPr/>
        </p:nvSpPr>
        <p:spPr>
          <a:xfrm>
            <a:off x="4679718" y="446157"/>
            <a:ext cx="2820208" cy="1434129"/>
          </a:xfrm>
          <a:prstGeom prst="cloudCallout">
            <a:avLst>
              <a:gd name="adj1" fmla="val -27028"/>
              <a:gd name="adj2" fmla="val 813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1F4E1C-97CE-44F1-A875-F34EF98C1D20}"/>
              </a:ext>
            </a:extLst>
          </p:cNvPr>
          <p:cNvSpPr txBox="1"/>
          <p:nvPr/>
        </p:nvSpPr>
        <p:spPr>
          <a:xfrm>
            <a:off x="5024581" y="709790"/>
            <a:ext cx="2392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aBbCc" panose="020B0500000000000000" pitchFamily="34" charset="0"/>
              </a:rPr>
              <a:t>Damals waren selbst deine Großeltern noch nicht auf der Welt…</a:t>
            </a:r>
          </a:p>
        </p:txBody>
      </p:sp>
      <p:sp>
        <p:nvSpPr>
          <p:cNvPr id="7" name="Denkblase: wolkenförmig 6">
            <a:extLst>
              <a:ext uri="{FF2B5EF4-FFF2-40B4-BE49-F238E27FC236}">
                <a16:creationId xmlns:a16="http://schemas.microsoft.com/office/drawing/2014/main" id="{7EB26BDE-82E4-4793-97F9-C12F34C4CA04}"/>
              </a:ext>
            </a:extLst>
          </p:cNvPr>
          <p:cNvSpPr/>
          <p:nvPr/>
        </p:nvSpPr>
        <p:spPr>
          <a:xfrm>
            <a:off x="8881456" y="500439"/>
            <a:ext cx="2750125" cy="1325563"/>
          </a:xfrm>
          <a:prstGeom prst="cloudCallout">
            <a:avLst>
              <a:gd name="adj1" fmla="val -21505"/>
              <a:gd name="adj2" fmla="val 792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A872C41-9358-41FD-9F18-886B12E20042}"/>
              </a:ext>
            </a:extLst>
          </p:cNvPr>
          <p:cNvSpPr txBox="1"/>
          <p:nvPr/>
        </p:nvSpPr>
        <p:spPr>
          <a:xfrm>
            <a:off x="9239363" y="830974"/>
            <a:ext cx="2392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aBbCc" panose="020B0500000000000000" pitchFamily="34" charset="0"/>
              </a:rPr>
              <a:t>Das war ein paar Jahre bevor du geboren wurdest…</a:t>
            </a:r>
          </a:p>
        </p:txBody>
      </p:sp>
    </p:spTree>
    <p:extLst>
      <p:ext uri="{BB962C8B-B14F-4D97-AF65-F5344CB8AC3E}">
        <p14:creationId xmlns:p14="http://schemas.microsoft.com/office/powerpoint/2010/main" val="32725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AF92AFF-460E-4723-973C-E12DE3655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8073" y="3631921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0297E43-D859-47CA-A926-66AE33A17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5" r="51148" b="33064"/>
          <a:stretch/>
        </p:blipFill>
        <p:spPr bwMode="auto">
          <a:xfrm>
            <a:off x="226775" y="2436572"/>
            <a:ext cx="5559321" cy="40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5C37E86-C28A-48EE-BBA7-BA38844B5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1" t="68148" r="27589"/>
          <a:stretch/>
        </p:blipFill>
        <p:spPr bwMode="auto">
          <a:xfrm>
            <a:off x="6010244" y="2436571"/>
            <a:ext cx="5948855" cy="40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enkblase: wolkenförmig 3">
            <a:extLst>
              <a:ext uri="{FF2B5EF4-FFF2-40B4-BE49-F238E27FC236}">
                <a16:creationId xmlns:a16="http://schemas.microsoft.com/office/drawing/2014/main" id="{81362CE3-DB06-4E16-AA0F-46B94F8B6832}"/>
              </a:ext>
            </a:extLst>
          </p:cNvPr>
          <p:cNvSpPr/>
          <p:nvPr/>
        </p:nvSpPr>
        <p:spPr>
          <a:xfrm>
            <a:off x="2073564" y="366945"/>
            <a:ext cx="2364509" cy="1279454"/>
          </a:xfrm>
          <a:prstGeom prst="cloudCallout">
            <a:avLst>
              <a:gd name="adj1" fmla="val -25159"/>
              <a:gd name="adj2" fmla="val 768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E5A0E79-EB45-4440-95DA-ED6CA8EE749C}"/>
              </a:ext>
            </a:extLst>
          </p:cNvPr>
          <p:cNvSpPr txBox="1"/>
          <p:nvPr/>
        </p:nvSpPr>
        <p:spPr>
          <a:xfrm>
            <a:off x="2641600" y="729673"/>
            <a:ext cx="1948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aBbCc" panose="020B0500000000000000" pitchFamily="34" charset="0"/>
              </a:rPr>
              <a:t>Das war vor 8 Jahren…</a:t>
            </a:r>
          </a:p>
        </p:txBody>
      </p:sp>
      <p:sp>
        <p:nvSpPr>
          <p:cNvPr id="6" name="Denkblase: wolkenförmig 5">
            <a:extLst>
              <a:ext uri="{FF2B5EF4-FFF2-40B4-BE49-F238E27FC236}">
                <a16:creationId xmlns:a16="http://schemas.microsoft.com/office/drawing/2014/main" id="{542CE699-42B6-4EC6-946F-869A583BE8EA}"/>
              </a:ext>
            </a:extLst>
          </p:cNvPr>
          <p:cNvSpPr/>
          <p:nvPr/>
        </p:nvSpPr>
        <p:spPr>
          <a:xfrm>
            <a:off x="7850910" y="366945"/>
            <a:ext cx="2267526" cy="1279454"/>
          </a:xfrm>
          <a:prstGeom prst="cloudCallout">
            <a:avLst>
              <a:gd name="adj1" fmla="val -24907"/>
              <a:gd name="adj2" fmla="val 798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F1B7D6-DC3D-4861-862F-B3086A6ACC15}"/>
              </a:ext>
            </a:extLst>
          </p:cNvPr>
          <p:cNvSpPr txBox="1"/>
          <p:nvPr/>
        </p:nvSpPr>
        <p:spPr>
          <a:xfrm>
            <a:off x="8208818" y="729673"/>
            <a:ext cx="1551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aBbCc" panose="020B0500000000000000" pitchFamily="34" charset="0"/>
              </a:rPr>
              <a:t>Das war vor 2 Jahren…</a:t>
            </a:r>
          </a:p>
        </p:txBody>
      </p:sp>
    </p:spTree>
    <p:extLst>
      <p:ext uri="{BB962C8B-B14F-4D97-AF65-F5344CB8AC3E}">
        <p14:creationId xmlns:p14="http://schemas.microsoft.com/office/powerpoint/2010/main" val="42349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C72D769-9E13-4152-BDBB-258A6B767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074" name="Picture 2" descr="Klimawandel für Kinder: Einfach erklärt mit Klima-Tipps">
            <a:extLst>
              <a:ext uri="{FF2B5EF4-FFF2-40B4-BE49-F238E27FC236}">
                <a16:creationId xmlns:a16="http://schemas.microsoft.com/office/drawing/2014/main" id="{C5715768-7E8E-4076-83E5-E7E50690E8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5" y="1125118"/>
            <a:ext cx="10923211" cy="46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BCF6FE5-9DB5-4BAE-A136-58C2E8934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7085" y="3651757"/>
            <a:ext cx="487363" cy="487363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FE0C476-1CB2-4A6C-B6EE-76151B9B7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09" l="2938" r="99875">
                        <a14:foregroundMark x1="45125" y1="26893" x2="45125" y2="26893"/>
                        <a14:foregroundMark x1="38375" y1="24884" x2="38375" y2="24884"/>
                        <a14:foregroundMark x1="46875" y1="17233" x2="46875" y2="17233"/>
                        <a14:foregroundMark x1="46188" y1="6028" x2="46188" y2="6028"/>
                        <a14:foregroundMark x1="42250" y1="14915" x2="42250" y2="14915"/>
                        <a14:backgroundMark x1="15313" y1="70788" x2="15313" y2="70788"/>
                        <a14:backgroundMark x1="17875" y1="67465" x2="17875" y2="6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514764"/>
            <a:ext cx="5887296" cy="4761351"/>
          </a:xfrm>
          <a:prstGeom prst="rect">
            <a:avLst/>
          </a:prstGeom>
        </p:spPr>
      </p:pic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87EA0B5C-DCFE-4BC5-8FE9-7CE66C39E16C}"/>
              </a:ext>
            </a:extLst>
          </p:cNvPr>
          <p:cNvSpPr/>
          <p:nvPr/>
        </p:nvSpPr>
        <p:spPr>
          <a:xfrm>
            <a:off x="7115732" y="724850"/>
            <a:ext cx="4037643" cy="236450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92F995-010F-410F-A187-8D6E13B9324D}"/>
              </a:ext>
            </a:extLst>
          </p:cNvPr>
          <p:cNvSpPr txBox="1"/>
          <p:nvPr/>
        </p:nvSpPr>
        <p:spPr>
          <a:xfrm>
            <a:off x="7804727" y="1255004"/>
            <a:ext cx="306647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AaBbCc" panose="020B0500000000000000" pitchFamily="34" charset="0"/>
              </a:rPr>
              <a:t>Was können wir nun tun, um unsere Alpengletscher zu retten? </a:t>
            </a:r>
          </a:p>
        </p:txBody>
      </p:sp>
    </p:spTree>
    <p:extLst>
      <p:ext uri="{BB962C8B-B14F-4D97-AF65-F5344CB8AC3E}">
        <p14:creationId xmlns:p14="http://schemas.microsoft.com/office/powerpoint/2010/main" val="14364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761A69-AFEC-431F-AE0E-DBA8AFE9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42874"/>
            <a:ext cx="11649075" cy="64770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AT" sz="4400" dirty="0"/>
              <a:t>Bildverweis: 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sJ0bPwE6Wb3cInG_1awzJn_1IacsEZBPfC1A6Pl60dypPz2w0Bfcdo9vACz_1zY50hapMmTiCQgsY6GAvIVANWXaO6PD7s-l2pjU1APqbC_15FcryTTvNFNYJNwWk-zXEIw5kR7xb2ofPxSlMLErsuRODRXflD_1Qn0fCpGQuxbTo0_1gKB8DoHbSQE0rEslIiSqRfMqqCJCsAzOODgqImjFfFov2TmSujQ_1dNedHcKHgx-4SX7aboHkvvTbNg7vUXuzcoN3n2WrXvPE6HMP7prVBEiDgGoHCcvZqo1mgV35oditwKjD2aFM8WqmmMO73IWl7UpYgF2s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ssUPTiW3Gli3fW6LwsSGvYLeYYUh3zxt-6brbWR16NsrwuoXTOWNSzaw735GIuveJpihDVE3a2I8AundPjqwOipvWpU3JU5x1RMGPBNKJ59cK-QUriTyKKmGvu8gWRWwrxnwaDCMs9y2BSnyL-3cv7ORpPXl6EcDEMTl7APjT-4vj0kp6ncSaZjRpuxrQcg3Sjgr0MCvzebc4LyyeGsscQdK-SwtqtU9I_1PT9BRKnLlteq6bpw3uIoQeAlRzFczlXNtfPRVnC_1_1JE3kjuWUemdd3A7Z_1EA-pqJTraOTbL3ensfg-4KGgJdKpC-SAbkhK-O1Izf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tCNUARE6sHqtJLsbYxSdyM9uFOJxcOz6Rsxu1zy-WOG0P-Vti-htECYIKX8Ggp3O8MohAs-ECQgTx4oMGDVDpoB63xdLGgGEdSiU_1DaTnsDK2mcewNdgPSm36aX8i1pewFSW07agUQJnlNd_1jG80XVn7scVg1-JCHZhU1TVIHaevyjOBAg48527Z0-e6ucKX-2zlM_1sUYmOCCRLle7DO54lqUTMNmWpUwmUyHnVnFPOAm1CZF4SW0uo5XCuZJdLweJVephHFHcVxZkmIykuquhb-thR0hXdvbWSodht3cEzAUT1_14IR5d69m4rL-SylxjSFVEi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siantQrVsDa3SwdyJFZB_1NjpX9a7EmG5PqMuJ8pUCuOCNxEJorjIkPdKWx6SawtXQV5Jhl5UR9NgiULzz2qk9gnfwXdygdHrkk7Iukur2VMT1uT6QJ2RbawALKcv9hjm9Ifr9fux2Zd6a6L5Q2-AOHKDRMvxaNfGxoSMbBca-jrWqv7jgUGemHutglPxhBTHVuRxy5u2dmOnbjC24ea8u1MfQD8bEzzi9sC9gHbZkVrDbfCbIzrTZbSgS_1IXRJpAMc8otzeiBhtvc-yOjr74fTdLBqkvsBaifr6kaa-l-hmUDglosGVRX3_1GBOB6soUv_1Kd0-N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aZIgwrPOYDalTQOjBm95tizIFFc7Evij1hf5R87sjCdjhooJMij0pkfwc2F8PERVBvUSoDVZbwj63UdfVTBYbY9YqAVVefSI5UMNdseLkz223MxaE-Omtv0zOUSnK9O9lqOtqOOlv1uyrTkXxNOGUZD3teA749tqF2j89dWSfPd1HRqbbLjeaX-AzrbFuXtq7yb_1j-zU51mPorHUjGuByr49lLkJwbY2uBQljijqiK5tsAGbVyo8s0kSWnkO_1MBAp5c7leslCBSmkcR9Zwj7KJva2UuyIVa15IuvvrQ0uB5puIHgfcVVJMJAaobS5DQIrgELi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tP5h0f_1uc_18OF6kY7eZTNIYPf6eAAJaczq_1EoS40ZVGda2zDqvWd-tfoizR33JCqN6PSS79tphRO1X6WB9olZ-p_1OKJOZzuqRfK6zwbE7LOX7hMj2k3Ei5JLuRui6KIjJSyk8phcIIJQM-YsyxRnLs1DzGmrBf1A7K8NwIEw48NjRlDHOzQwJtEQ5HJ3NAqLLeWW_1ikpaz2MBWB_1Z_1aAYCRQkqyZRiMPU0tKQZcQnZxVXGeruU_1Aiqau8SfKnK5z8TPpO7LBLInl0ONQy0tJ1b_10Nn106c0-gsiU2mi4tDoW85jDP3YmLUyL8JFuA-TOf6qZyQ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u5rwJj5PofbLkeAAuG78SgiilQW63rQo_1oAmKGp084F62Nn2cwER6aQp9X-iGzjWFGb30T8Hw2q7hrGPTOuG2g2Qk4XxwEFWW2S1Ssig7N93cW39wEsonXX6puUtEhQ66zWwDh70wIeH8CDrvGHNUjnrWi9kSLOHgrAwECd6ZvY_1ir_18-B-X4lODjZmmhKUd8JBWLcdxh-kSD9w-D8eFgZJwoTbJi0Y5L7L0H698BUyPFaDHi-jYigTpJFlWX1L4Gz0hS0_1f1cac9VaTi39shrI6uN-wm1JhHGbqGFcc3ryr2A6PtaFgVo8YUOoih24Q5CRpuE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Fn1Roh-9dHDY7T_18yTY2uBUDYxcwqBr5PyunT96z3pkdAwXCXsz4h-tJdNh4qDKxi5E5QheJe9JtDdDmpRjMczSS5hY3tmmkG2MimOEW-2g8qhK065yCfEC79WoSPrV9dKMEWIC4pc_13jTVWUnWv0ltP_11AnsymwEgIu6P2_1A-Ob9s9Z0aTbBIfRQnpG4WBNKQPKCmT8ITGfrOOYn28LGve1qMTlSyGG9keXKMBBegD-lugmzwS4H2GwO0BQMoE9dLLufG4sFCfEIz6l8dtr8J0Rzp6yMHC1oJS8uBVY0zI-Ht4aJaZ57mN9MGeDyUqCi9RNx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uz5YOOlT-wKFOWnyxwJxWYkUUowLUb6W6MBUj9qor6P-a7g7xMkYoCYoC5s8hSyu-C01uf_17VAGIKn9I_1NsZI2SBiTj9NEgdQhOiGIg3h130WEprtGGw7m_1nPvm7To0K0eejCkZAeJ7xSSMzKgiLJTZdRD6zSODKOJS3vX5BAizbGGhoR4lA9OVgGDY7otycVnJawX2ZWt_1KhvAEJMRwcml9fcqQ1QaCsZl_1CwjNUcZPFXow1hE-C6H7IFfKxOWkOnB0FvN2lPybWhOocaom1FM9c17lFqASx412Q46OW1wckXS6A5crSj9Tr0QsHVoHixXoui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uJG1ZCTzx3zBKWjKHDI79kXksSShKOA-LlN2pIoGVcLbpGxdBf7wm1vA-5w6fKzJNpJRauR0_14WKhMdwLP_1cKdUhCG-aUp_1Nh35ChKRPmKQ6PAg0Ov50EYeT-tuA2lE2XN9vEtmN_1y45VH9cADdRlkqUXwRF2OxjWiBLoB59OyLf_1Ewv_1EdkxcH3C0ia5CnRW7hyzcsIIb-8O9oqc87_1Q8ZuV-tpOaEC7PfFHk82xS4TCqc6VfFvD_1bhsyFKkN4WjS61klbgtXR5vIbko_11d7fSCqDNGt2mcWUMvjQ4Wd5pJIdAfRjXydkIy9VZDJYI_1glQ6YR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uHAZgWt4Fb4c1qNL0EcZMMwjO_17FUMTlSWjQdx4RfiAAqPybFK2vWy3WIhqrS1ALwyOfaWNAClEc7M4RCLtqHSUL8k4k966KQJSyXMiy_1VWRp-_1NQSmoQl8EFGhnoBl15TuXfpYprfWMouq3Lw8ZkxGDD01On0LXBGLFk9Yu-bvuPgr8mNOf0bjd1F5OVnR-5KioVK1O16QXeaYVVXInLbxsYF3jOKNxYy-owvYl-t3IZTyLGbyJ2e4qgjWIwadCXFue_1-DtLRJ7Y1g4ajbAXsGhz97-LALAurHBdZyPgeS0uWciU2OV5oZZtgaREzgBDCGWepawrhUeJTy7ZgFOO9SX2Y3w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tBzNbAenM-kBIx5k-b4MOMwkX7YnBgbFbZGJoWTc831nZjIer8xHfyZ19ZVI_1fY09DpYTKJdJkIDia5FFEuvI1i5re4Ajugo4hKtuwm1EtOtXPrxhkwc_17dYZyq-Syg9fBXetb57fG_17lbtDr4tD2S3rU4UtjiUChkYSSxUuNy1miHcNY1NijqAQMZTrQJQ4g_1m5gWRNDoq8jYoeif0nmJptMoR0hHM0aE1pouuP0OuZFqoJIgGQ0UHh5bbM83TCxZ9dr-rPzZyGe_1O7grbyc0oF-uLKcLv8RueF_1QiB822U8QgDuf1l5t2hbAZXEQUxR_184HN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_1hDMHBVfqDqQekJs0WxagRlECmRe1dI1J7x5RvmTs2dQaxErZSP0JK-Hmg3KMGENZBxImAOwYdIX9L5gqZj5Q-eWAdTmjKNE11z0BhFhKgZKeoyq4LUKBAnrODsmsDVNRaDifE1i8mVZ4s5cOlyiEkwQpWFdTIvrWChVu4msFioVcV6OW7fR-qpsCFW26iu0U8_1PC4Q-ymS8uCqxbX0Upxn2C8cZmWVXfMqPflec9y5nHRtURHDuCwF-MO1K95Q9YnW8AXMnyR2AT1Vc7Xfu-yRqYkfiMVIhpY97AOWPRXY6Nr1l_117u9XGdBhSHPzuYNU4l5alRYySL17jDFBH3lumGy_1g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_1hDMHBVfqDqQekJs0WxagRlECmRe1dI1J7x5RvmTs2dQaxErZSP0JK-Hmg3KMGENZBxImAOwYdIX9L5gqZj5Q-eWAdTmjKNE11z0BhFhKgZKeoyq4LUKBAnrODsmsDVNRaDifE1i8mVZ4s5cOlyiEkwQpWFdTIvrWChVu4msFioVcV6OW7fR-qpsCFW26iu0U8_1PC4Q-ymS8uCqxbX0Upxn2C8cZmWVXfMqPflec9y5nHRtURHDuCwF-MO1K95Q9YnW8AXMnyR2AT1Vc7Xfu-yRqYkfiMVIhpY97AOWPRXY6Nr1l_117u9XGdBhSHPzuYNU4l5alRYySL17jDFBH3lumGy_1g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ssDRRLcebjy95VjDPjfKq0QMy02gQvfOai55NMtpIFELylZZh1br7PvtljVMxBs26dxgeUul-W1RJMLnP5LwIAzOW6X-5ld0mOfO3fRqC8D5Jmy5nrC0meSoqpJY0nBSquja53cQ23dmj_1R4-aZMr3RTFE0FF4EyvyNlcuBCoTNo3QxWec8BHXk7Xkjls_1Wn0RgjS_1d3ULwq_1hrBpq3t5TWUsNxBF_1KeNyOA7CRzTZj0_1F3rYYVYGcC17gxm5pmmMSjG8ctFCYot2jMOjyFmxw0WIfKX0MHsTWtVYBMbiQWzX92thl_1iqpb3c0laedPIWhLpdVI_1gyActn7gh0tLuygSU7UA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t0GQsNfXtjrfw8fTar8FtdxI5PFVwjtSkjg_1wgNPANNZd0TpnY88Ixp9KJesoyhSto2-pZKVnDBK1aAM1hfxvbdGWaFvsUxkQzKNE2AgzznEb87Z55tZNnz6KAejk9xRDHVBweYOBX-5bKDYPTTrqB6mPZUa9ArKevDwsYPsS-pB6jq0sVjg9sob5BVGUlbJdAd-3EKbK7kfgCRWtXhDIjvy7yPdaHQbaVxJ9w7m5sdJ31OAW_18QAsbWDnlNjShOaegQ9XyPCOsTp8GbEfnVObs6B2x7nFmiuWar_1U93PE4uC0mQJa7qaFIbEAK_1G43S-B2bhw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tZ3x3c6jNoKF036Zuh8-H6P-k4ylyBT7rSnh4YVc0QkfPHdXkvZAwbttzsqCoCjqjuxuiIfhmCavgh0aCIqg2YuvJYZ8Q0HiKMTmJP66OFDfJ3HloQ3-uE8G4QjrQEnYkoqiK-5BnDy_1n4Zu33fcF7QMRtw1ppkhPXnxBWXbTdh6w1w3YCZMA77IE4OLUcJScacNAY5d2Mbg4ECOqP5xGC3WjsZ5q0aMOdiZfy27Oxa4H5KFaIDxmkiM5sB3iGlEhc0tFTDouMSLkM56EGvs44IoJjnUaLZ3pqjekiK-ANHc1_1Lu9EY7qHe95juhQA12J352Gq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jYpOcXkO_1I21AgjK-Rqg1N_1YBezc3TX3PS-JikfuJGwDWd6knoIG1R3zFWJGLnyW92hwApOoyjHxZawr4MU2XeGzGd--nWRn4J9WxrRui2w0DuwGrQE118Id-oEVrRfHiBB6j-JAyjn4nyXtTMWeWJQG1eW8YOR1PidxcyEjhkXhuovL01eyUvGmm883zmEU2bCVAKAlDZcIPfDS-uJTgXo2md1VA_18NB7m3hj0vq52zyy5byXPnYVoawqpYAJy3VwlKL0am32HYWLeY-y9Bk1yqkvcwh9rUb_1X-8bmRtCWGHik-LnxsGkySfU1BWZ4iRcpNn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vf7k5VXul5bwAh3H1bk_13kFT_1F1UsDJ-1iAu24idLKdqzgc_1y_1E6dcsbRuBtogkB-AkuoyX4HQJmM8f5InK_1JlyHlRPs7HC_1SGOvahG69zLWYnZw0rAub_1Mi5-3d7creWVcfyATigap6omZ6yPwUbB7ENh3AFzsvXqJFlqIuacC5Wy_1643zWhiL876sRr86vtAnCI2Y1IXOpuBRdLaqwxpW3F2a3YGDMQ8T4hZ0MG5poh9XPY0g6f6EtC7ozHGBR2fxtzXtHoarb5R7hKW7Gh7GIhZYTjoarcrCB3kuoaa-y0fm4Sn4Adh6MkF5Rb4jH507F_1o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ur41TM8Kjn-tzEarIwXy32g87zuDRlzh0SJuhDvdX-R4pCy21wXIm6fNLUcalpAPxzlTOTZpG3p539Hj8opMR5gPFsbFrxNbFHPc1P-pMBxV4f5eMlNpzhMQNxeuXchVV_1ijtH07-wRtqG7oXWagH6tIZYmaBEXBbnd4gldR8TIQa_1CUW3Zg8QOsQ_1l-Obc7h1IBYzACP7YNUp0hinnPLvjWOSKn83qjYIEFOBjwD7jntyXHl7V4YG9APjQ8pMGSJcE0Sxs8fC3kZtX6ZR4QNSWG0e-2bsLGBLFnajOy8567P-F8pBEB24qk777dqzcNaPY62a&amp;btnG=Bildersuche&amp;hl=de-AT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https://www.google.com/search?tbs=sbi:AMhZZisgr5RqVNg8xosYNozKVe4pydyehXB9hFBpVL0afv3UlVr03Y_1iHR9ISKj8lzQ2rPLNoMkjr01k6MMl4Qc2iez44kPvui9GLZtEqaIdVBSyh9LE7dOIwLc_1_18PYYXNI5lg-cHdNaqurNSggOZg3KboyE1zNQtkc0MhZrGad5iQj3YADcuyoUPgpHdHJFIDYt4cSCmtFUJMEMmPbZ7A2yd2tsbeDHDhQRY1Z_1-JhZP4vZDc6wvgBAjARhu3AXZ3fyJsKjuLGzVhYMJRjK2q5U10iO3eW5Xgv9vVAtx8Z54jtbwrwlIapLjvoAAZlmPKaj7OyKugo2OuprsDPJhXq3ex02a8H1A&amp;btnG=Bildersuche&amp;hl=de-AT</a:t>
            </a:r>
          </a:p>
          <a:p>
            <a:pPr marL="514350" indent="-514350">
              <a:buFont typeface="+mj-lt"/>
              <a:buAutoNum type="arabicPeriod"/>
            </a:pPr>
            <a:endParaRPr lang="de-AT" dirty="0"/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12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0DC03AE-8F78-4F6E-AC56-A9B2F8611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09" l="2938" r="99875">
                        <a14:foregroundMark x1="45125" y1="26893" x2="45125" y2="26893"/>
                        <a14:foregroundMark x1="38375" y1="24884" x2="38375" y2="24884"/>
                        <a14:foregroundMark x1="46875" y1="17233" x2="46875" y2="17233"/>
                        <a14:foregroundMark x1="46188" y1="6028" x2="46188" y2="6028"/>
                        <a14:foregroundMark x1="42250" y1="14915" x2="42250" y2="14915"/>
                        <a14:backgroundMark x1="15313" y1="70788" x2="15313" y2="70788"/>
                        <a14:backgroundMark x1="17875" y1="67465" x2="17875" y2="6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1207615"/>
            <a:ext cx="5773186" cy="4669064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7454A202-A8E5-48B5-88FD-CBA87B2E1E86}"/>
              </a:ext>
            </a:extLst>
          </p:cNvPr>
          <p:cNvSpPr/>
          <p:nvPr/>
        </p:nvSpPr>
        <p:spPr>
          <a:xfrm>
            <a:off x="6262253" y="685799"/>
            <a:ext cx="4608947" cy="26300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F2B7C0-DE4C-4D7C-8892-542AEC22905D}"/>
              </a:ext>
            </a:extLst>
          </p:cNvPr>
          <p:cNvSpPr txBox="1"/>
          <p:nvPr/>
        </p:nvSpPr>
        <p:spPr>
          <a:xfrm>
            <a:off x="7015249" y="1123663"/>
            <a:ext cx="3860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aBbCc" panose="020B0500000000000000" pitchFamily="34" charset="0"/>
              </a:rPr>
              <a:t>Hallo Kinder! </a:t>
            </a:r>
            <a:br>
              <a:rPr lang="de-DE" dirty="0">
                <a:latin typeface="AaBbCc" panose="020B0500000000000000" pitchFamily="34" charset="0"/>
              </a:rPr>
            </a:br>
            <a:endParaRPr lang="de-DE" dirty="0">
              <a:latin typeface="AaBbCc" panose="020B0500000000000000" pitchFamily="34" charset="0"/>
            </a:endParaRPr>
          </a:p>
          <a:p>
            <a:r>
              <a:rPr lang="de-DE" dirty="0">
                <a:latin typeface="AaBbCc" panose="020B0500000000000000" pitchFamily="34" charset="0"/>
              </a:rPr>
              <a:t>Da bin ich wieder </a:t>
            </a:r>
            <a:r>
              <a:rPr lang="de-DE" dirty="0">
                <a:latin typeface="AaBbCc" panose="020B0500000000000000" pitchFamily="34" charset="0"/>
                <a:sym typeface="Wingdings" panose="05000000000000000000" pitchFamily="2" charset="2"/>
              </a:rPr>
              <a:t></a:t>
            </a:r>
          </a:p>
          <a:p>
            <a:endParaRPr lang="de-DE" dirty="0">
              <a:latin typeface="AaBbCc" panose="020B0500000000000000" pitchFamily="34" charset="0"/>
              <a:sym typeface="Wingdings" panose="05000000000000000000" pitchFamily="2" charset="2"/>
            </a:endParaRPr>
          </a:p>
          <a:p>
            <a:r>
              <a:rPr lang="de-DE" dirty="0">
                <a:latin typeface="AaBbCc" panose="020B0500000000000000" pitchFamily="34" charset="0"/>
                <a:sym typeface="Wingdings" panose="05000000000000000000" pitchFamily="2" charset="2"/>
              </a:rPr>
              <a:t>Hier erfährst du weitere, wichtige Infos zum Alpengletscher! </a:t>
            </a:r>
            <a:endParaRPr lang="de-DE" dirty="0">
              <a:latin typeface="AaBbCc" panose="020B0500000000000000" pitchFamily="34" charset="0"/>
            </a:endParaRPr>
          </a:p>
        </p:txBody>
      </p:sp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9A9AA75-ED3D-440E-B31B-4BA50B3A9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"/>
    </mc:Choice>
    <mc:Fallback xmlns=""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09A22CD-7DAE-4045-A1FE-D9A7FF9CE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8391" y="2797390"/>
            <a:ext cx="487363" cy="487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49F75B-29A1-488E-BB47-4EAA8DB7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</p:spPr>
        <p:txBody>
          <a:bodyPr>
            <a:normAutofit/>
          </a:bodyPr>
          <a:lstStyle/>
          <a:p>
            <a:r>
              <a:rPr lang="de-DE" sz="3800" dirty="0">
                <a:solidFill>
                  <a:schemeClr val="accent5">
                    <a:lumMod val="50000"/>
                  </a:schemeClr>
                </a:solidFill>
                <a:latin typeface="AaBbCc" panose="020B0500000000000000" pitchFamily="34" charset="0"/>
              </a:rPr>
              <a:t>Klimawandel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737D365-957E-4B9E-8388-52D3BB1B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5761" y="1570615"/>
            <a:ext cx="469644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694030C-FAB9-4FC9-BB93-91438BA98D52}"/>
              </a:ext>
            </a:extLst>
          </p:cNvPr>
          <p:cNvSpPr/>
          <p:nvPr/>
        </p:nvSpPr>
        <p:spPr>
          <a:xfrm>
            <a:off x="8407276" y="1025808"/>
            <a:ext cx="3066473" cy="166254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AA4BFD-8B06-40BD-8583-1E85C5674C70}"/>
              </a:ext>
            </a:extLst>
          </p:cNvPr>
          <p:cNvSpPr txBox="1"/>
          <p:nvPr/>
        </p:nvSpPr>
        <p:spPr>
          <a:xfrm>
            <a:off x="8857673" y="1441581"/>
            <a:ext cx="2392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2400" dirty="0">
                <a:latin typeface="AaBbCc" panose="020B0500000000000000" pitchFamily="34" charset="0"/>
              </a:rPr>
              <a:t>Was bedeutet Klimawandel?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28B1E6-9242-4628-9D01-06B7F4D0E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09" l="2938" r="99875">
                        <a14:foregroundMark x1="45125" y1="26893" x2="45125" y2="26893"/>
                        <a14:foregroundMark x1="38375" y1="24884" x2="38375" y2="24884"/>
                        <a14:foregroundMark x1="46875" y1="17233" x2="46875" y2="17233"/>
                        <a14:foregroundMark x1="46188" y1="6028" x2="46188" y2="6028"/>
                        <a14:foregroundMark x1="42250" y1="14915" x2="42250" y2="14915"/>
                        <a14:backgroundMark x1="15313" y1="70788" x2="15313" y2="70788"/>
                        <a14:backgroundMark x1="17875" y1="67465" x2="17875" y2="6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3" y="2670447"/>
            <a:ext cx="4368628" cy="35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"/>
    </mc:Choice>
    <mc:Fallback xmlns="">
      <p:transition spd="slow" advTm="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1164B15-9698-41E0-80CB-C1A0FFC18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8761" y="2150052"/>
            <a:ext cx="487363" cy="487363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C45F1A2-00EC-415C-ADB6-0C0BFB95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4147" y="803564"/>
            <a:ext cx="11163706" cy="47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"/>
    </mc:Choice>
    <mc:Fallback xmlns="">
      <p:transition spd="slow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B1C6A81-72D8-4D14-B406-E733A06E5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26" name="Picture 2" descr="Gletscherschmelze weltweit: Das Eis schmilzt im Rekordtempo | Klimawandel |  BR Wissen">
            <a:extLst>
              <a:ext uri="{FF2B5EF4-FFF2-40B4-BE49-F238E27FC236}">
                <a16:creationId xmlns:a16="http://schemas.microsoft.com/office/drawing/2014/main" id="{BBABAB7D-3445-471A-B706-8117C5947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07" y="948272"/>
            <a:ext cx="7996959" cy="448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18FE72-CBA4-4E3C-8EB8-F2BB171FC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68" y="1106452"/>
            <a:ext cx="1807221" cy="3614441"/>
          </a:xfrm>
          <a:prstGeom prst="rect">
            <a:avLst/>
          </a:prstGeom>
        </p:spPr>
      </p:pic>
      <p:pic>
        <p:nvPicPr>
          <p:cNvPr id="3" name="Picture 2" descr="Wolke, Wetter, Regen, Niederschlag, Rainclouds">
            <a:extLst>
              <a:ext uri="{FF2B5EF4-FFF2-40B4-BE49-F238E27FC236}">
                <a16:creationId xmlns:a16="http://schemas.microsoft.com/office/drawing/2014/main" id="{F85DABCE-CD91-409E-85EC-7487FEDC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935" y="1701219"/>
            <a:ext cx="2257443" cy="192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"/>
    </mc:Choice>
    <mc:Fallback xmlns="">
      <p:transition spd="slow" advTm="1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443FB7B-7EEB-485D-8AD2-E77EB49AA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2509" y="2657521"/>
            <a:ext cx="487363" cy="487363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E71BC62-7F61-4621-91C8-A8E8C0554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274" y="592760"/>
            <a:ext cx="5239143" cy="392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letscher im Wandel erklärt inkl. Übungen">
            <a:extLst>
              <a:ext uri="{FF2B5EF4-FFF2-40B4-BE49-F238E27FC236}">
                <a16:creationId xmlns:a16="http://schemas.microsoft.com/office/drawing/2014/main" id="{0EAA00E9-C7DB-46EC-B153-12A9F244F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b="4545"/>
          <a:stretch/>
        </p:blipFill>
        <p:spPr bwMode="auto">
          <a:xfrm>
            <a:off x="5590125" y="592760"/>
            <a:ext cx="6096000" cy="30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2A184D-A41B-44EF-A5FC-C103139D05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01" t="1619"/>
          <a:stretch/>
        </p:blipFill>
        <p:spPr>
          <a:xfrm>
            <a:off x="4710545" y="3611775"/>
            <a:ext cx="3570432" cy="2894399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C843984-B090-4DB7-935D-DA028F09FEED}"/>
              </a:ext>
            </a:extLst>
          </p:cNvPr>
          <p:cNvCxnSpPr>
            <a:cxnSpLocks/>
          </p:cNvCxnSpPr>
          <p:nvPr/>
        </p:nvCxnSpPr>
        <p:spPr>
          <a:xfrm flipH="1">
            <a:off x="8364104" y="3611775"/>
            <a:ext cx="1749714" cy="131789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ürre-Sommer erwartet - Frühjahr 2021 extrem trocken - Wiener Zeitung Online">
            <a:extLst>
              <a:ext uri="{FF2B5EF4-FFF2-40B4-BE49-F238E27FC236}">
                <a16:creationId xmlns:a16="http://schemas.microsoft.com/office/drawing/2014/main" id="{3C8D5DFC-81C0-418F-839A-40DDAE84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63" y="3637101"/>
            <a:ext cx="2869073" cy="28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3"/>
    </mc:Choice>
    <mc:Fallback xmlns="">
      <p:transition spd="slow" advTm="2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EB8D64-AD60-4693-9BC8-E68200B9F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1412" y="2278787"/>
            <a:ext cx="487363" cy="4873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5A2AA9-EF65-4C00-9F0A-3357FD9DB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50" y="92224"/>
            <a:ext cx="5708352" cy="2854176"/>
          </a:xfrm>
          <a:prstGeom prst="rect">
            <a:avLst/>
          </a:prstGeom>
        </p:spPr>
      </p:pic>
      <p:pic>
        <p:nvPicPr>
          <p:cNvPr id="4100" name="Picture 4" descr="Mure und Bergsturz: Wie Geröll- und Schlammlawinen entstehen | BR Wissen">
            <a:extLst>
              <a:ext uri="{FF2B5EF4-FFF2-40B4-BE49-F238E27FC236}">
                <a16:creationId xmlns:a16="http://schemas.microsoft.com/office/drawing/2014/main" id="{AC8FE0A9-ECE9-4E75-BA27-E36D387A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2" y="3073262"/>
            <a:ext cx="6396468" cy="35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0"/>
    </mc:Choice>
    <mc:Fallback xmlns="">
      <p:transition spd="slow" advTm="1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A7B5F-06EA-435E-8C7F-BECC6085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AaBbCc"/>
              </a:rPr>
              <a:t>kurze Wiederholung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F0CF3-5F4A-4F7D-BAB2-9A67F601E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AT" dirty="0">
                <a:latin typeface="AaBbCc"/>
              </a:rPr>
              <a:t>Bei steigender Temperatur schmelzen die Gletscher.</a:t>
            </a:r>
          </a:p>
          <a:p>
            <a:endParaRPr lang="de-AT" dirty="0">
              <a:latin typeface="AaBbCc"/>
            </a:endParaRPr>
          </a:p>
          <a:p>
            <a:r>
              <a:rPr lang="de-AT" dirty="0">
                <a:latin typeface="AaBbCc"/>
              </a:rPr>
              <a:t>Nicht nur Temperatur, sondern auch der Niederschlag ist für das Schmelzen der Gletscher verantwortlich.</a:t>
            </a:r>
          </a:p>
          <a:p>
            <a:endParaRPr lang="de-AT" dirty="0">
              <a:latin typeface="AaBbCc"/>
            </a:endParaRPr>
          </a:p>
          <a:p>
            <a:r>
              <a:rPr lang="de-AT" dirty="0">
                <a:latin typeface="AaBbCc"/>
              </a:rPr>
              <a:t>Beim Tauen der Gletscher verändert sich auch die Landschaft.</a:t>
            </a:r>
          </a:p>
          <a:p>
            <a:pPr marL="0" indent="0">
              <a:buNone/>
            </a:pPr>
            <a:r>
              <a:rPr lang="de-AT" dirty="0">
                <a:latin typeface="AaBbCc"/>
              </a:rPr>
              <a:t> (Lebensraum der Tiere und Pflanzen)</a:t>
            </a:r>
          </a:p>
          <a:p>
            <a:pPr marL="0" indent="0">
              <a:buNone/>
            </a:pPr>
            <a:endParaRPr lang="de-AT" dirty="0">
              <a:latin typeface="AaBbCc"/>
            </a:endParaRPr>
          </a:p>
          <a:p>
            <a:r>
              <a:rPr lang="de-AT" dirty="0">
                <a:latin typeface="AaBbCc"/>
              </a:rPr>
              <a:t>Das Tauen der Gletscher macht den Boden instabil und somit gefährlich für Menschen.</a:t>
            </a:r>
          </a:p>
          <a:p>
            <a:endParaRPr lang="de-AT" dirty="0">
              <a:latin typeface="AaBbCc"/>
            </a:endParaRPr>
          </a:p>
          <a:p>
            <a:endParaRPr lang="de-AT" dirty="0">
              <a:latin typeface="AaBbCc"/>
            </a:endParaRPr>
          </a:p>
        </p:txBody>
      </p:sp>
    </p:spTree>
    <p:extLst>
      <p:ext uri="{BB962C8B-B14F-4D97-AF65-F5344CB8AC3E}">
        <p14:creationId xmlns:p14="http://schemas.microsoft.com/office/powerpoint/2010/main" val="71235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FF1B250-C49A-429B-9CBA-4DB64F75A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82" y="4355231"/>
            <a:ext cx="487363" cy="487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59DD92-DA08-4C8B-AD79-F0C7AB5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68" y="259698"/>
            <a:ext cx="10263909" cy="10480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3400" dirty="0">
                <a:latin typeface="AaBbCc" panose="020B0500000000000000" pitchFamily="34" charset="0"/>
              </a:rPr>
              <a:t>Der Großglockner </a:t>
            </a:r>
          </a:p>
        </p:txBody>
      </p:sp>
      <p:pic>
        <p:nvPicPr>
          <p:cNvPr id="1026" name="Picture 2" descr="Groß Glockner | Großglockner, Berge österreich, Österreich">
            <a:extLst>
              <a:ext uri="{FF2B5EF4-FFF2-40B4-BE49-F238E27FC236}">
                <a16:creationId xmlns:a16="http://schemas.microsoft.com/office/drawing/2014/main" id="{5F6D3557-31F1-4C65-9FE3-4271BEA46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1" y="1733404"/>
            <a:ext cx="580178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FA3D85C-5267-40D9-99AF-4BBFC0146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09" l="2938" r="99875">
                        <a14:foregroundMark x1="45125" y1="26893" x2="45125" y2="26893"/>
                        <a14:foregroundMark x1="38375" y1="24884" x2="38375" y2="24884"/>
                        <a14:foregroundMark x1="46875" y1="17233" x2="46875" y2="17233"/>
                        <a14:foregroundMark x1="46188" y1="6028" x2="46188" y2="6028"/>
                        <a14:foregroundMark x1="42250" y1="14915" x2="42250" y2="14915"/>
                        <a14:backgroundMark x1="15313" y1="70788" x2="15313" y2="70788"/>
                        <a14:backgroundMark x1="17875" y1="67465" x2="17875" y2="6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63" y="2854178"/>
            <a:ext cx="4120141" cy="3332164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F175C067-4384-4F42-ADB5-3DE29BBF32B6}"/>
              </a:ext>
            </a:extLst>
          </p:cNvPr>
          <p:cNvSpPr/>
          <p:nvPr/>
        </p:nvSpPr>
        <p:spPr>
          <a:xfrm>
            <a:off x="8590045" y="1571266"/>
            <a:ext cx="3521317" cy="186300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9E0477-2161-475D-A341-CD3D3F89FF72}"/>
              </a:ext>
            </a:extLst>
          </p:cNvPr>
          <p:cNvSpPr txBox="1"/>
          <p:nvPr/>
        </p:nvSpPr>
        <p:spPr>
          <a:xfrm>
            <a:off x="9341282" y="1897068"/>
            <a:ext cx="2247877" cy="130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AaBbCc" panose="020B0500000000000000" pitchFamily="34" charset="0"/>
              </a:rPr>
              <a:t>Der Großglockner ist der größte Berg Österreichs…</a:t>
            </a:r>
          </a:p>
        </p:txBody>
      </p:sp>
    </p:spTree>
    <p:extLst>
      <p:ext uri="{BB962C8B-B14F-4D97-AF65-F5344CB8AC3E}">
        <p14:creationId xmlns:p14="http://schemas.microsoft.com/office/powerpoint/2010/main" val="26150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Microsoft Office PowerPoint</Application>
  <PresentationFormat>Breitbild</PresentationFormat>
  <Paragraphs>47</Paragraphs>
  <Slides>14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AaBbCc</vt:lpstr>
      <vt:lpstr>Arial</vt:lpstr>
      <vt:lpstr>Calibri</vt:lpstr>
      <vt:lpstr>Calibri Light</vt:lpstr>
      <vt:lpstr>Office</vt:lpstr>
      <vt:lpstr>Alpengletscher </vt:lpstr>
      <vt:lpstr>PowerPoint-Präsentation</vt:lpstr>
      <vt:lpstr>Klimawandel</vt:lpstr>
      <vt:lpstr>PowerPoint-Präsentation</vt:lpstr>
      <vt:lpstr>PowerPoint-Präsentation</vt:lpstr>
      <vt:lpstr>PowerPoint-Präsentation</vt:lpstr>
      <vt:lpstr>PowerPoint-Präsentation</vt:lpstr>
      <vt:lpstr>kurze Wiederholung</vt:lpstr>
      <vt:lpstr>Der Großglockner </vt:lpstr>
      <vt:lpstr>Vergleich - Pasterze  Großglockner, Kärnten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 Strauss</dc:creator>
  <cp:lastModifiedBy>ricarda horvath</cp:lastModifiedBy>
  <cp:revision>33</cp:revision>
  <dcterms:created xsi:type="dcterms:W3CDTF">2021-05-07T11:34:02Z</dcterms:created>
  <dcterms:modified xsi:type="dcterms:W3CDTF">2021-06-14T10:44:11Z</dcterms:modified>
</cp:coreProperties>
</file>