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4" r:id="rId3"/>
    <p:sldId id="258" r:id="rId4"/>
    <p:sldId id="273" r:id="rId5"/>
    <p:sldId id="271" r:id="rId6"/>
    <p:sldId id="272" r:id="rId7"/>
    <p:sldId id="261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63" r:id="rId17"/>
    <p:sldId id="283" r:id="rId18"/>
    <p:sldId id="282" r:id="rId19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AF2F"/>
    <a:srgbClr val="93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6E55E-613D-4A75-9754-3D5407AF3822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</dgm:pt>
    <dgm:pt modelId="{1A8C3B40-99C9-426F-BE2F-6D3A9CAD169A}">
      <dgm:prSet phldrT="[Text]"/>
      <dgm:spPr>
        <a:solidFill>
          <a:srgbClr val="007C52">
            <a:alpha val="50000"/>
          </a:srgbClr>
        </a:solidFill>
      </dgm:spPr>
      <dgm:t>
        <a:bodyPr/>
        <a:lstStyle/>
        <a:p>
          <a:r>
            <a:rPr lang="de-AT"/>
            <a:t>Jahr 1</a:t>
          </a:r>
          <a:br>
            <a:rPr lang="de-AT"/>
          </a:br>
          <a:r>
            <a:rPr lang="de-AT"/>
            <a:t>KidZ (er)findet sich</a:t>
          </a:r>
        </a:p>
      </dgm:t>
    </dgm:pt>
    <dgm:pt modelId="{66A4FE6B-9B02-49DA-974E-5B17723511A6}" type="parTrans" cxnId="{5DE1E268-6ACC-4E76-8CE3-619FD97AEE4D}">
      <dgm:prSet/>
      <dgm:spPr/>
      <dgm:t>
        <a:bodyPr/>
        <a:lstStyle/>
        <a:p>
          <a:endParaRPr lang="de-AT"/>
        </a:p>
      </dgm:t>
    </dgm:pt>
    <dgm:pt modelId="{76A7D8FA-CC93-4700-9E3F-FD9B1103D579}" type="sibTrans" cxnId="{5DE1E268-6ACC-4E76-8CE3-619FD97AEE4D}">
      <dgm:prSet/>
      <dgm:spPr/>
      <dgm:t>
        <a:bodyPr/>
        <a:lstStyle/>
        <a:p>
          <a:endParaRPr lang="de-AT"/>
        </a:p>
      </dgm:t>
    </dgm:pt>
    <dgm:pt modelId="{6B763A4A-CB29-4FBA-A0C4-D8A2BB3D2454}">
      <dgm:prSet phldrT="[Text]" custT="1"/>
      <dgm:spPr>
        <a:solidFill>
          <a:srgbClr val="F7B320"/>
        </a:solidFill>
      </dgm:spPr>
      <dgm:t>
        <a:bodyPr/>
        <a:lstStyle/>
        <a:p>
          <a:r>
            <a:rPr lang="de-AT" sz="1800" b="1" dirty="0"/>
            <a:t>Jahr 2</a:t>
          </a:r>
        </a:p>
        <a:p>
          <a:r>
            <a:rPr lang="de-AT" sz="2400" b="1" dirty="0"/>
            <a:t>KidZ </a:t>
          </a:r>
          <a:r>
            <a:rPr lang="de-AT" sz="2400" b="1" dirty="0" smtClean="0"/>
            <a:t>wird sichtbar</a:t>
          </a:r>
          <a:endParaRPr lang="de-AT" sz="2400" b="1" dirty="0"/>
        </a:p>
      </dgm:t>
    </dgm:pt>
    <dgm:pt modelId="{6471F14B-9BEB-44CB-83D2-4378DE63D447}" type="parTrans" cxnId="{E1EF5CFB-157D-456F-9DA6-00ECCFF596DF}">
      <dgm:prSet/>
      <dgm:spPr/>
      <dgm:t>
        <a:bodyPr/>
        <a:lstStyle/>
        <a:p>
          <a:endParaRPr lang="de-AT"/>
        </a:p>
      </dgm:t>
    </dgm:pt>
    <dgm:pt modelId="{54A9E6B7-1E5B-4102-B9C6-39A0BAB0C13D}" type="sibTrans" cxnId="{E1EF5CFB-157D-456F-9DA6-00ECCFF596DF}">
      <dgm:prSet/>
      <dgm:spPr/>
      <dgm:t>
        <a:bodyPr/>
        <a:lstStyle/>
        <a:p>
          <a:endParaRPr lang="de-AT"/>
        </a:p>
      </dgm:t>
    </dgm:pt>
    <dgm:pt modelId="{40AC2D67-87F9-4949-B3BF-6F550DD0E46D}">
      <dgm:prSet phldrT="[Text]"/>
      <dgm:spPr>
        <a:solidFill>
          <a:srgbClr val="007C52">
            <a:alpha val="50000"/>
          </a:srgbClr>
        </a:solidFill>
      </dgm:spPr>
      <dgm:t>
        <a:bodyPr/>
        <a:lstStyle/>
        <a:p>
          <a:r>
            <a:rPr lang="de-AT"/>
            <a:t>Jahr 3</a:t>
          </a:r>
        </a:p>
        <a:p>
          <a:r>
            <a:rPr lang="de-AT"/>
            <a:t>KidZ macht Schule</a:t>
          </a:r>
        </a:p>
      </dgm:t>
    </dgm:pt>
    <dgm:pt modelId="{CA7A2F5A-B370-4E7C-8088-9FDCA98293AD}" type="parTrans" cxnId="{1F368DD3-CC53-4702-A658-99B92A8A6408}">
      <dgm:prSet/>
      <dgm:spPr/>
      <dgm:t>
        <a:bodyPr/>
        <a:lstStyle/>
        <a:p>
          <a:endParaRPr lang="de-AT"/>
        </a:p>
      </dgm:t>
    </dgm:pt>
    <dgm:pt modelId="{1DDA89A5-2D09-45F8-A078-680E2252EE85}" type="sibTrans" cxnId="{1F368DD3-CC53-4702-A658-99B92A8A6408}">
      <dgm:prSet/>
      <dgm:spPr/>
      <dgm:t>
        <a:bodyPr/>
        <a:lstStyle/>
        <a:p>
          <a:endParaRPr lang="de-AT"/>
        </a:p>
      </dgm:t>
    </dgm:pt>
    <dgm:pt modelId="{9E4158E5-12D7-4946-9911-F4B3D7896F22}">
      <dgm:prSet phldrT="[Text]"/>
      <dgm:spPr>
        <a:solidFill>
          <a:srgbClr val="007C52">
            <a:alpha val="50000"/>
          </a:srgbClr>
        </a:solidFill>
      </dgm:spPr>
      <dgm:t>
        <a:bodyPr/>
        <a:lstStyle/>
        <a:p>
          <a:r>
            <a:rPr lang="de-AT"/>
            <a:t>Jahr 4</a:t>
          </a:r>
          <a:br>
            <a:rPr lang="de-AT"/>
          </a:br>
          <a:r>
            <a:rPr lang="de-AT"/>
            <a:t>KidZ wirkt weiter</a:t>
          </a:r>
        </a:p>
      </dgm:t>
    </dgm:pt>
    <dgm:pt modelId="{AC6ED181-A6EF-4506-8CE6-0C34812AF85A}" type="parTrans" cxnId="{C8FA7E4C-01BF-4635-87CC-9F9A119C853C}">
      <dgm:prSet/>
      <dgm:spPr/>
      <dgm:t>
        <a:bodyPr/>
        <a:lstStyle/>
        <a:p>
          <a:endParaRPr lang="de-AT"/>
        </a:p>
      </dgm:t>
    </dgm:pt>
    <dgm:pt modelId="{527C41CF-B475-4A04-AFC1-CD9A8AFD9188}" type="sibTrans" cxnId="{C8FA7E4C-01BF-4635-87CC-9F9A119C853C}">
      <dgm:prSet/>
      <dgm:spPr/>
      <dgm:t>
        <a:bodyPr/>
        <a:lstStyle/>
        <a:p>
          <a:endParaRPr lang="de-AT"/>
        </a:p>
      </dgm:t>
    </dgm:pt>
    <dgm:pt modelId="{8E5A02FE-D283-4930-A1B0-285BBE8A5CC8}" type="pres">
      <dgm:prSet presAssocID="{8A46E55E-613D-4A75-9754-3D5407AF3822}" presName="CompostProcess" presStyleCnt="0">
        <dgm:presLayoutVars>
          <dgm:dir/>
          <dgm:resizeHandles val="exact"/>
        </dgm:presLayoutVars>
      </dgm:prSet>
      <dgm:spPr/>
    </dgm:pt>
    <dgm:pt modelId="{4F5DE722-ACC0-4337-8060-A21383B97E8D}" type="pres">
      <dgm:prSet presAssocID="{8A46E55E-613D-4A75-9754-3D5407AF3822}" presName="arrow" presStyleLbl="bgShp" presStyleIdx="0" presStyleCnt="1" custLinFactNeighborY="5287"/>
      <dgm:spPr>
        <a:solidFill>
          <a:srgbClr val="C3BBB0"/>
        </a:solidFill>
      </dgm:spPr>
    </dgm:pt>
    <dgm:pt modelId="{C91094B9-6C65-416A-AEB4-B1ED0E036DD3}" type="pres">
      <dgm:prSet presAssocID="{8A46E55E-613D-4A75-9754-3D5407AF3822}" presName="linearProcess" presStyleCnt="0"/>
      <dgm:spPr/>
    </dgm:pt>
    <dgm:pt modelId="{5510A693-E966-4C8F-9E86-D10B2AA1CFE1}" type="pres">
      <dgm:prSet presAssocID="{1A8C3B40-99C9-426F-BE2F-6D3A9CAD169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CFF28E9-A6F1-446C-B5EB-ABC10BEDA5F3}" type="pres">
      <dgm:prSet presAssocID="{76A7D8FA-CC93-4700-9E3F-FD9B1103D579}" presName="sibTrans" presStyleCnt="0"/>
      <dgm:spPr/>
    </dgm:pt>
    <dgm:pt modelId="{6CE3659C-A628-47F6-9A44-93FA3AF8474D}" type="pres">
      <dgm:prSet presAssocID="{6B763A4A-CB29-4FBA-A0C4-D8A2BB3D2454}" presName="textNode" presStyleLbl="node1" presStyleIdx="1" presStyleCnt="4" custScaleY="197133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E957614-0C50-47E6-AE1F-D0465CF97109}" type="pres">
      <dgm:prSet presAssocID="{54A9E6B7-1E5B-4102-B9C6-39A0BAB0C13D}" presName="sibTrans" presStyleCnt="0"/>
      <dgm:spPr/>
    </dgm:pt>
    <dgm:pt modelId="{E1569EE4-37DD-4191-BCFA-FCE68E0AF261}" type="pres">
      <dgm:prSet presAssocID="{40AC2D67-87F9-4949-B3BF-6F550DD0E46D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4262DCAC-00E9-4B3C-A6BA-EA790F1E4E48}" type="pres">
      <dgm:prSet presAssocID="{1DDA89A5-2D09-45F8-A078-680E2252EE85}" presName="sibTrans" presStyleCnt="0"/>
      <dgm:spPr/>
    </dgm:pt>
    <dgm:pt modelId="{862ADA95-1249-4877-8EF4-F9129C60450C}" type="pres">
      <dgm:prSet presAssocID="{9E4158E5-12D7-4946-9911-F4B3D7896F2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A5E9E1EF-E734-4F79-A253-02081CCDD2F5}" type="presOf" srcId="{40AC2D67-87F9-4949-B3BF-6F550DD0E46D}" destId="{E1569EE4-37DD-4191-BCFA-FCE68E0AF261}" srcOrd="0" destOrd="0" presId="urn:microsoft.com/office/officeart/2005/8/layout/hProcess9"/>
    <dgm:cxn modelId="{5D29AE47-19C6-48EE-8692-8EFFC19A2F0B}" type="presOf" srcId="{8A46E55E-613D-4A75-9754-3D5407AF3822}" destId="{8E5A02FE-D283-4930-A1B0-285BBE8A5CC8}" srcOrd="0" destOrd="0" presId="urn:microsoft.com/office/officeart/2005/8/layout/hProcess9"/>
    <dgm:cxn modelId="{A26A1D51-0617-4652-A597-15D19171CA86}" type="presOf" srcId="{6B763A4A-CB29-4FBA-A0C4-D8A2BB3D2454}" destId="{6CE3659C-A628-47F6-9A44-93FA3AF8474D}" srcOrd="0" destOrd="0" presId="urn:microsoft.com/office/officeart/2005/8/layout/hProcess9"/>
    <dgm:cxn modelId="{5DE1E268-6ACC-4E76-8CE3-619FD97AEE4D}" srcId="{8A46E55E-613D-4A75-9754-3D5407AF3822}" destId="{1A8C3B40-99C9-426F-BE2F-6D3A9CAD169A}" srcOrd="0" destOrd="0" parTransId="{66A4FE6B-9B02-49DA-974E-5B17723511A6}" sibTransId="{76A7D8FA-CC93-4700-9E3F-FD9B1103D579}"/>
    <dgm:cxn modelId="{32EB8637-81EF-455B-AD12-D67DCA809C73}" type="presOf" srcId="{1A8C3B40-99C9-426F-BE2F-6D3A9CAD169A}" destId="{5510A693-E966-4C8F-9E86-D10B2AA1CFE1}" srcOrd="0" destOrd="0" presId="urn:microsoft.com/office/officeart/2005/8/layout/hProcess9"/>
    <dgm:cxn modelId="{1F368DD3-CC53-4702-A658-99B92A8A6408}" srcId="{8A46E55E-613D-4A75-9754-3D5407AF3822}" destId="{40AC2D67-87F9-4949-B3BF-6F550DD0E46D}" srcOrd="2" destOrd="0" parTransId="{CA7A2F5A-B370-4E7C-8088-9FDCA98293AD}" sibTransId="{1DDA89A5-2D09-45F8-A078-680E2252EE85}"/>
    <dgm:cxn modelId="{2A29218F-77AF-42DB-AB76-5A8B5A17D238}" type="presOf" srcId="{9E4158E5-12D7-4946-9911-F4B3D7896F22}" destId="{862ADA95-1249-4877-8EF4-F9129C60450C}" srcOrd="0" destOrd="0" presId="urn:microsoft.com/office/officeart/2005/8/layout/hProcess9"/>
    <dgm:cxn modelId="{E1EF5CFB-157D-456F-9DA6-00ECCFF596DF}" srcId="{8A46E55E-613D-4A75-9754-3D5407AF3822}" destId="{6B763A4A-CB29-4FBA-A0C4-D8A2BB3D2454}" srcOrd="1" destOrd="0" parTransId="{6471F14B-9BEB-44CB-83D2-4378DE63D447}" sibTransId="{54A9E6B7-1E5B-4102-B9C6-39A0BAB0C13D}"/>
    <dgm:cxn modelId="{C8FA7E4C-01BF-4635-87CC-9F9A119C853C}" srcId="{8A46E55E-613D-4A75-9754-3D5407AF3822}" destId="{9E4158E5-12D7-4946-9911-F4B3D7896F22}" srcOrd="3" destOrd="0" parTransId="{AC6ED181-A6EF-4506-8CE6-0C34812AF85A}" sibTransId="{527C41CF-B475-4A04-AFC1-CD9A8AFD9188}"/>
    <dgm:cxn modelId="{B5458092-A176-4BCA-B4E3-6956E4860F45}" type="presParOf" srcId="{8E5A02FE-D283-4930-A1B0-285BBE8A5CC8}" destId="{4F5DE722-ACC0-4337-8060-A21383B97E8D}" srcOrd="0" destOrd="0" presId="urn:microsoft.com/office/officeart/2005/8/layout/hProcess9"/>
    <dgm:cxn modelId="{A1EEFB69-C441-46EF-A536-4A123216DC12}" type="presParOf" srcId="{8E5A02FE-D283-4930-A1B0-285BBE8A5CC8}" destId="{C91094B9-6C65-416A-AEB4-B1ED0E036DD3}" srcOrd="1" destOrd="0" presId="urn:microsoft.com/office/officeart/2005/8/layout/hProcess9"/>
    <dgm:cxn modelId="{E5646639-CF17-4CDD-9999-A7794B44B1E1}" type="presParOf" srcId="{C91094B9-6C65-416A-AEB4-B1ED0E036DD3}" destId="{5510A693-E966-4C8F-9E86-D10B2AA1CFE1}" srcOrd="0" destOrd="0" presId="urn:microsoft.com/office/officeart/2005/8/layout/hProcess9"/>
    <dgm:cxn modelId="{2FCF1362-548B-4141-B40F-0D005C8F6680}" type="presParOf" srcId="{C91094B9-6C65-416A-AEB4-B1ED0E036DD3}" destId="{2CFF28E9-A6F1-446C-B5EB-ABC10BEDA5F3}" srcOrd="1" destOrd="0" presId="urn:microsoft.com/office/officeart/2005/8/layout/hProcess9"/>
    <dgm:cxn modelId="{A1BAE3D9-F08B-4C8A-99B8-F38F1C92AA68}" type="presParOf" srcId="{C91094B9-6C65-416A-AEB4-B1ED0E036DD3}" destId="{6CE3659C-A628-47F6-9A44-93FA3AF8474D}" srcOrd="2" destOrd="0" presId="urn:microsoft.com/office/officeart/2005/8/layout/hProcess9"/>
    <dgm:cxn modelId="{372F33D6-C33F-4C12-A978-E9F5317256E0}" type="presParOf" srcId="{C91094B9-6C65-416A-AEB4-B1ED0E036DD3}" destId="{2E957614-0C50-47E6-AE1F-D0465CF97109}" srcOrd="3" destOrd="0" presId="urn:microsoft.com/office/officeart/2005/8/layout/hProcess9"/>
    <dgm:cxn modelId="{9B5E850A-1F71-422A-84E4-DE46BD4D6386}" type="presParOf" srcId="{C91094B9-6C65-416A-AEB4-B1ED0E036DD3}" destId="{E1569EE4-37DD-4191-BCFA-FCE68E0AF261}" srcOrd="4" destOrd="0" presId="urn:microsoft.com/office/officeart/2005/8/layout/hProcess9"/>
    <dgm:cxn modelId="{3A1BA223-0D08-4927-AD3F-1009D9830D48}" type="presParOf" srcId="{C91094B9-6C65-416A-AEB4-B1ED0E036DD3}" destId="{4262DCAC-00E9-4B3C-A6BA-EA790F1E4E48}" srcOrd="5" destOrd="0" presId="urn:microsoft.com/office/officeart/2005/8/layout/hProcess9"/>
    <dgm:cxn modelId="{4FD283FD-BBD9-42BE-93D0-E4DAD83F5354}" type="presParOf" srcId="{C91094B9-6C65-416A-AEB4-B1ED0E036DD3}" destId="{862ADA95-1249-4877-8EF4-F9129C60450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DE722-ACC0-4337-8060-A21383B97E8D}">
      <dsp:nvSpPr>
        <dsp:cNvPr id="0" name=""/>
        <dsp:cNvSpPr/>
      </dsp:nvSpPr>
      <dsp:spPr>
        <a:xfrm>
          <a:off x="513056" y="0"/>
          <a:ext cx="5814646" cy="1722114"/>
        </a:xfrm>
        <a:prstGeom prst="rightArrow">
          <a:avLst/>
        </a:prstGeom>
        <a:solidFill>
          <a:srgbClr val="C3BBB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0A693-E966-4C8F-9E86-D10B2AA1CFE1}">
      <dsp:nvSpPr>
        <dsp:cNvPr id="0" name=""/>
        <dsp:cNvSpPr/>
      </dsp:nvSpPr>
      <dsp:spPr>
        <a:xfrm>
          <a:off x="3423" y="516634"/>
          <a:ext cx="1646725" cy="688845"/>
        </a:xfrm>
        <a:prstGeom prst="roundRect">
          <a:avLst/>
        </a:prstGeom>
        <a:solidFill>
          <a:srgbClr val="007C52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Jahr 1</a:t>
          </a:r>
          <a:br>
            <a:rPr lang="de-AT" sz="1500" kern="1200"/>
          </a:br>
          <a:r>
            <a:rPr lang="de-AT" sz="1500" kern="1200"/>
            <a:t>KidZ (er)findet sich</a:t>
          </a:r>
        </a:p>
      </dsp:txBody>
      <dsp:txXfrm>
        <a:off x="37050" y="550261"/>
        <a:ext cx="1579471" cy="621591"/>
      </dsp:txXfrm>
    </dsp:sp>
    <dsp:sp modelId="{6CE3659C-A628-47F6-9A44-93FA3AF8474D}">
      <dsp:nvSpPr>
        <dsp:cNvPr id="0" name=""/>
        <dsp:cNvSpPr/>
      </dsp:nvSpPr>
      <dsp:spPr>
        <a:xfrm>
          <a:off x="1732485" y="182086"/>
          <a:ext cx="1646725" cy="1357941"/>
        </a:xfrm>
        <a:prstGeom prst="roundRect">
          <a:avLst/>
        </a:prstGeom>
        <a:solidFill>
          <a:srgbClr val="F7B32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800" b="1" kern="1200" dirty="0"/>
            <a:t>Jahr 2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400" b="1" kern="1200" dirty="0"/>
            <a:t>KidZ </a:t>
          </a:r>
          <a:r>
            <a:rPr lang="de-AT" sz="2400" b="1" kern="1200" dirty="0" smtClean="0"/>
            <a:t>wird sichtbar</a:t>
          </a:r>
          <a:endParaRPr lang="de-AT" sz="2400" b="1" kern="1200" dirty="0"/>
        </a:p>
      </dsp:txBody>
      <dsp:txXfrm>
        <a:off x="1798774" y="248375"/>
        <a:ext cx="1514147" cy="1225363"/>
      </dsp:txXfrm>
    </dsp:sp>
    <dsp:sp modelId="{E1569EE4-37DD-4191-BCFA-FCE68E0AF261}">
      <dsp:nvSpPr>
        <dsp:cNvPr id="0" name=""/>
        <dsp:cNvSpPr/>
      </dsp:nvSpPr>
      <dsp:spPr>
        <a:xfrm>
          <a:off x="3461548" y="516634"/>
          <a:ext cx="1646725" cy="688845"/>
        </a:xfrm>
        <a:prstGeom prst="roundRect">
          <a:avLst/>
        </a:prstGeom>
        <a:solidFill>
          <a:srgbClr val="007C52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Jahr 3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KidZ macht Schule</a:t>
          </a:r>
        </a:p>
      </dsp:txBody>
      <dsp:txXfrm>
        <a:off x="3495175" y="550261"/>
        <a:ext cx="1579471" cy="621591"/>
      </dsp:txXfrm>
    </dsp:sp>
    <dsp:sp modelId="{862ADA95-1249-4877-8EF4-F9129C60450C}">
      <dsp:nvSpPr>
        <dsp:cNvPr id="0" name=""/>
        <dsp:cNvSpPr/>
      </dsp:nvSpPr>
      <dsp:spPr>
        <a:xfrm>
          <a:off x="5190610" y="516634"/>
          <a:ext cx="1646725" cy="688845"/>
        </a:xfrm>
        <a:prstGeom prst="roundRect">
          <a:avLst/>
        </a:prstGeom>
        <a:solidFill>
          <a:srgbClr val="007C52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/>
            <a:t>Jahr 4</a:t>
          </a:r>
          <a:br>
            <a:rPr lang="de-AT" sz="1500" kern="1200"/>
          </a:br>
          <a:r>
            <a:rPr lang="de-AT" sz="1500" kern="1200"/>
            <a:t>KidZ wirkt weiter</a:t>
          </a:r>
        </a:p>
      </dsp:txBody>
      <dsp:txXfrm>
        <a:off x="5224237" y="550261"/>
        <a:ext cx="1579471" cy="621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843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8275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143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858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494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7576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7299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814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9493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6155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6241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21" Type="http://schemas.openxmlformats.org/officeDocument/2006/relationships/hyperlink" Target="http://elsa20.schule.at/" TargetMode="Externa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virtuelle-ph.at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nmsvernetzung.at/elearning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www.bmbf.gv.at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AF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641905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641905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6E72-66DD-4D20-BDEC-E156B1EA6363}" type="datetimeFigureOut">
              <a:rPr lang="de-AT" smtClean="0"/>
              <a:t>29.09.2014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713F-364E-4A27-99E9-AA9DE4E35AFE}" type="slidenum">
              <a:rPr lang="de-AT" smtClean="0"/>
              <a:t>‹Nr.›</a:t>
            </a:fld>
            <a:endParaRPr lang="de-AT" dirty="0"/>
          </a:p>
        </p:txBody>
      </p:sp>
      <p:pic>
        <p:nvPicPr>
          <p:cNvPr id="7" name="Picture 2" descr="C:\Users\nat.IST\Dropbox\Projekt_KidZ\Grafiken\Dem_Neuen_eine_Chance_geben.png"/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705" y="2571750"/>
            <a:ext cx="2510791" cy="1412320"/>
          </a:xfrm>
          <a:prstGeom prst="rect">
            <a:avLst/>
          </a:prstGeom>
          <a:noFill/>
          <a:effectLst>
            <a:outerShdw blurRad="101600" dist="63500" dir="21594000" sx="105000" sy="105000" algn="br" rotWithShape="0">
              <a:prstClr val="black">
                <a:alpha val="52000"/>
              </a:prstClr>
            </a:outerShdw>
            <a:reflection blurRad="6350" stA="50000" endA="300" endPos="90000" dist="50800" dir="5400000" sy="-100000" algn="bl" rotWithShape="0"/>
          </a:effectLst>
          <a:scene3d>
            <a:camera prst="perspectiveHeroicExtremeLeftFacing" fov="7200000">
              <a:rot lat="960000" lon="3039401" rev="370203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at.IST\Dropbox\Projekt_KidZ\Grafiken\kidz_log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59" y="156038"/>
            <a:ext cx="1776909" cy="775546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7092280" y="956229"/>
            <a:ext cx="1932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Ein Projekt des eLSA‐Netzwerks</a:t>
            </a:r>
            <a:b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in Zusammenarbeit mit der NMS‐E‐Learning‐Unterstützung und dem Onlinecampus Virtuelle PH sowie </a:t>
            </a:r>
            <a:b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</a:br>
            <a:r>
              <a:rPr lang="de-AT" sz="800" b="0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LSR/SSR und Pädagogischen Hochschulen im Auftrag des BMBF</a:t>
            </a:r>
          </a:p>
          <a:p>
            <a:pPr algn="r"/>
            <a:r>
              <a:rPr lang="de-AT" sz="800" b="1" i="0" kern="1200" dirty="0" smtClean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+mn-ea"/>
                <a:cs typeface="+mn-cs"/>
              </a:rPr>
              <a:t>www.kidz-projekt.at</a:t>
            </a:r>
            <a:endParaRPr lang="de-AT" sz="800" b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pic>
        <p:nvPicPr>
          <p:cNvPr id="1031" name="Picture 7" descr="http://www.virtuelle-ph.at/pluginfile.php/40720/coursecat/description/Logo_NMS_E-Learning.pn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003" y="1959710"/>
            <a:ext cx="23688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virtuelle-ph.at/pluginfile.php/40720/coursecat/description/VPH-logo-freigestellt_200.pn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054" y="1959710"/>
            <a:ext cx="33264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ww.virtuelle-ph.at/pluginfile.php/40720/coursecat/description/BMBF%20-%20Farbe%20-%20INTERNET.png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865" y="1959710"/>
            <a:ext cx="45864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virtuelle-ph.at/pluginfile.php/40720/coursecat/description/eLSA-Logo_NEU_2014_RGB_freigestellt_300.png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959710"/>
            <a:ext cx="700560" cy="25200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92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kidz-projekt.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komp.at/fibe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group.at/praxis/portale/kidz/learning-nugget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15566"/>
            <a:ext cx="6419056" cy="857250"/>
          </a:xfrm>
        </p:spPr>
        <p:txBody>
          <a:bodyPr>
            <a:noAutofit/>
          </a:bodyPr>
          <a:lstStyle/>
          <a:p>
            <a:r>
              <a:rPr lang="de-AT" sz="5400" b="1" dirty="0" smtClean="0">
                <a:solidFill>
                  <a:schemeClr val="bg1"/>
                </a:solidFill>
              </a:rPr>
              <a:t>2014/15</a:t>
            </a:r>
            <a:endParaRPr lang="de-AT" sz="5400" b="1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779662"/>
            <a:ext cx="6419056" cy="2880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sz="4300" b="1" dirty="0">
                <a:solidFill>
                  <a:srgbClr val="C00000"/>
                </a:solidFill>
              </a:rPr>
              <a:t>Zentrales </a:t>
            </a:r>
            <a:r>
              <a:rPr lang="de-AT" sz="4300" b="1" dirty="0" smtClean="0">
                <a:solidFill>
                  <a:srgbClr val="C00000"/>
                </a:solidFill>
              </a:rPr>
              <a:t>Motto:</a:t>
            </a:r>
            <a:endParaRPr lang="de-AT" sz="43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e-AT" sz="4800" dirty="0"/>
          </a:p>
          <a:p>
            <a:pPr marL="0" indent="0">
              <a:buNone/>
            </a:pPr>
            <a:r>
              <a:rPr lang="de-AT" sz="4800" dirty="0" smtClean="0">
                <a:solidFill>
                  <a:schemeClr val="bg1"/>
                </a:solidFill>
              </a:rPr>
              <a:t/>
            </a:r>
            <a:br>
              <a:rPr lang="de-AT" sz="4800" dirty="0" smtClean="0">
                <a:solidFill>
                  <a:schemeClr val="bg1"/>
                </a:solidFill>
              </a:rPr>
            </a:br>
            <a:r>
              <a:rPr lang="de-AT" sz="4300" u="sng" dirty="0" smtClean="0">
                <a:hlinkClick r:id="rId2"/>
              </a:rPr>
              <a:t>www.kidz-projekt.at</a:t>
            </a:r>
            <a:r>
              <a:rPr lang="de-AT" sz="4300" u="sng" dirty="0" smtClean="0"/>
              <a:t> </a:t>
            </a:r>
            <a:endParaRPr lang="de-AT" sz="4300" u="sng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430554472"/>
              </p:ext>
            </p:extLst>
          </p:nvPr>
        </p:nvGraphicFramePr>
        <p:xfrm>
          <a:off x="179512" y="2283718"/>
          <a:ext cx="6840760" cy="1722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3300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KidZ-Projekte </a:t>
            </a:r>
            <a:r>
              <a:rPr lang="de-AT" dirty="0" smtClean="0"/>
              <a:t>(4)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de-AT" sz="4000" b="1" dirty="0" smtClean="0">
                <a:solidFill>
                  <a:srgbClr val="C00000"/>
                </a:solidFill>
              </a:rPr>
              <a:t>In Bälde: </a:t>
            </a:r>
            <a:r>
              <a:rPr lang="de-AT" sz="4000" b="1" dirty="0" smtClean="0">
                <a:solidFill>
                  <a:srgbClr val="C00000"/>
                </a:solidFill>
              </a:rPr>
              <a:t>„</a:t>
            </a:r>
            <a:r>
              <a:rPr lang="de-AT" sz="4000" b="1" dirty="0" err="1">
                <a:solidFill>
                  <a:srgbClr val="C00000"/>
                </a:solidFill>
              </a:rPr>
              <a:t>öTwinning</a:t>
            </a:r>
            <a:r>
              <a:rPr lang="de-AT" sz="4000" b="1" dirty="0">
                <a:solidFill>
                  <a:srgbClr val="C00000"/>
                </a:solidFill>
              </a:rPr>
              <a:t>“</a:t>
            </a:r>
          </a:p>
          <a:p>
            <a:pPr marL="0" indent="0">
              <a:buNone/>
            </a:pPr>
            <a:r>
              <a:rPr lang="de-DE" dirty="0"/>
              <a:t>Vernetzungsprojekte ähnlich </a:t>
            </a:r>
            <a:r>
              <a:rPr lang="de-DE" dirty="0" err="1"/>
              <a:t>eTwinning</a:t>
            </a:r>
            <a:r>
              <a:rPr lang="de-DE" dirty="0"/>
              <a:t> sollen initiiert und unterstützt werden</a:t>
            </a:r>
            <a:r>
              <a:rPr lang="de-DE" dirty="0" smtClean="0"/>
              <a:t>. </a:t>
            </a:r>
            <a:r>
              <a:rPr lang="de-DE" dirty="0" err="1" smtClean="0"/>
              <a:t>Vmtl</a:t>
            </a:r>
            <a:r>
              <a:rPr lang="de-DE" dirty="0" smtClean="0"/>
              <a:t>. ab </a:t>
            </a:r>
            <a:r>
              <a:rPr lang="de-DE" dirty="0" smtClean="0"/>
              <a:t>1.10. … </a:t>
            </a:r>
          </a:p>
          <a:p>
            <a:pPr marL="0" indent="0">
              <a:buNone/>
            </a:pPr>
            <a:r>
              <a:rPr lang="de-DE" dirty="0" smtClean="0"/>
              <a:t>Weitere Infos, sobald Genaueres bekannt ist.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4310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KidZ-Projekte </a:t>
            </a:r>
            <a:r>
              <a:rPr lang="de-AT" dirty="0" smtClean="0"/>
              <a:t>(5)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de-AT" sz="4000" b="1" dirty="0" smtClean="0">
                <a:solidFill>
                  <a:srgbClr val="C00000"/>
                </a:solidFill>
              </a:rPr>
              <a:t>digi.komp-Fibel.tv </a:t>
            </a:r>
            <a:r>
              <a:rPr lang="de-AT" sz="4000" b="1" dirty="0" err="1">
                <a:solidFill>
                  <a:srgbClr val="C00000"/>
                </a:solidFill>
              </a:rPr>
              <a:t>kollaborativ</a:t>
            </a:r>
            <a:endParaRPr lang="de-AT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Beim kindgemäßen Einstieg in die digitalen Kompetenzen hilft die digi.komp-Fibel </a:t>
            </a:r>
            <a:r>
              <a:rPr lang="de-DE" dirty="0" smtClean="0">
                <a:hlinkClick r:id="rId2"/>
              </a:rPr>
              <a:t>www.digikomp.at/fibel</a:t>
            </a:r>
            <a:r>
              <a:rPr lang="de-DE" dirty="0" smtClean="0"/>
              <a:t>. Wie wäre es, die Texte der Fibel durch Videoerklärungen zu ergänzen, die in KidZ-Klassen entstehen?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23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KidZ-Projekte </a:t>
            </a:r>
            <a:r>
              <a:rPr lang="de-AT" dirty="0" smtClean="0"/>
              <a:t>(6)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0150"/>
            <a:ext cx="6419056" cy="3819872"/>
          </a:xfrm>
        </p:spPr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de-AT" sz="4000" b="1" dirty="0" smtClean="0">
                <a:solidFill>
                  <a:srgbClr val="C00000"/>
                </a:solidFill>
              </a:rPr>
              <a:t>Referent/</a:t>
            </a:r>
            <a:r>
              <a:rPr lang="de-AT" sz="4000" b="1" dirty="0" err="1" smtClean="0">
                <a:solidFill>
                  <a:srgbClr val="C00000"/>
                </a:solidFill>
              </a:rPr>
              <a:t>innenpool</a:t>
            </a:r>
            <a:endParaRPr lang="de-AT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Wer könnte uns beim Arbeiten mit Samsung-Tablets beraten? Oder beim Geocaching helfen? Oder Tipps für die flexible Differenzierung in Englisch geben?</a:t>
            </a:r>
          </a:p>
          <a:p>
            <a:pPr marL="0" indent="0">
              <a:buNone/>
            </a:pPr>
            <a:r>
              <a:rPr lang="de-DE" dirty="0" smtClean="0"/>
              <a:t>Ein Referent/</a:t>
            </a:r>
            <a:r>
              <a:rPr lang="de-DE" dirty="0" err="1" smtClean="0"/>
              <a:t>innenpool</a:t>
            </a:r>
            <a:r>
              <a:rPr lang="de-DE" dirty="0" smtClean="0"/>
              <a:t> könnte weiterhelfen …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842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KidZ-Projekte </a:t>
            </a:r>
            <a:r>
              <a:rPr lang="de-AT" dirty="0" smtClean="0"/>
              <a:t>(7)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4000" b="1" dirty="0">
                <a:solidFill>
                  <a:srgbClr val="C00000"/>
                </a:solidFill>
              </a:rPr>
              <a:t>KidZ-Nuggets Erweiterung</a:t>
            </a:r>
          </a:p>
          <a:p>
            <a:pPr marL="0" indent="0">
              <a:buNone/>
            </a:pPr>
            <a:r>
              <a:rPr lang="de-DE" dirty="0"/>
              <a:t>Die KidZ-Nuggets </a:t>
            </a:r>
            <a:r>
              <a:rPr lang="de-DE" dirty="0" smtClean="0"/>
              <a:t>auf </a:t>
            </a:r>
            <a:r>
              <a:rPr lang="de-DE" dirty="0" smtClean="0">
                <a:hlinkClick r:id="rId2"/>
              </a:rPr>
              <a:t>http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www.edugroup.at/praxis/portale/kidz/learning-nuggets.html</a:t>
            </a:r>
            <a:r>
              <a:rPr lang="de-DE" dirty="0" smtClean="0"/>
              <a:t> freuen sich auf Nutzung und über Zuwachs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1030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KidZ-Projekte </a:t>
            </a:r>
            <a:r>
              <a:rPr lang="de-AT" dirty="0" smtClean="0"/>
              <a:t>(8)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AT" sz="4000" b="1" dirty="0">
                <a:solidFill>
                  <a:srgbClr val="C00000"/>
                </a:solidFill>
              </a:rPr>
              <a:t>Peer - Entwicklungspläne</a:t>
            </a:r>
          </a:p>
          <a:p>
            <a:pPr marL="0" indent="0">
              <a:buNone/>
            </a:pPr>
            <a:r>
              <a:rPr lang="de-DE" dirty="0"/>
              <a:t>Schulen arbeiten als Peers zusammen und lesen sich wechselweise </a:t>
            </a:r>
            <a:r>
              <a:rPr lang="de-DE" dirty="0" smtClean="0"/>
              <a:t>freundlich-kritisch die </a:t>
            </a:r>
            <a:r>
              <a:rPr lang="de-DE" dirty="0"/>
              <a:t>Entwicklungspläne durch</a:t>
            </a:r>
            <a:r>
              <a:rPr lang="de-DE" dirty="0" smtClean="0"/>
              <a:t>, geben einander Feedback und </a:t>
            </a:r>
            <a:r>
              <a:rPr lang="de-DE" dirty="0"/>
              <a:t>überlegen </a:t>
            </a:r>
            <a:r>
              <a:rPr lang="de-DE" dirty="0" smtClean="0"/>
              <a:t>Kooperationen.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8948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KidZ-Projekte </a:t>
            </a:r>
            <a:r>
              <a:rPr lang="de-AT" dirty="0" smtClean="0"/>
              <a:t>(</a:t>
            </a:r>
            <a:r>
              <a:rPr lang="de-AT" dirty="0" err="1" smtClean="0"/>
              <a:t>undundund</a:t>
            </a:r>
            <a:r>
              <a:rPr lang="de-AT" dirty="0" smtClean="0"/>
              <a:t>…)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de-AT" sz="4000" b="1" dirty="0">
                <a:solidFill>
                  <a:srgbClr val="C00000"/>
                </a:solidFill>
              </a:rPr>
              <a:t>Projekte </a:t>
            </a:r>
            <a:r>
              <a:rPr lang="de-AT" sz="4000" b="1" i="1" dirty="0">
                <a:solidFill>
                  <a:srgbClr val="C00000"/>
                </a:solidFill>
              </a:rPr>
              <a:t>sichtbar</a:t>
            </a:r>
            <a:r>
              <a:rPr lang="de-AT" sz="4000" b="1" dirty="0">
                <a:solidFill>
                  <a:srgbClr val="C00000"/>
                </a:solidFill>
              </a:rPr>
              <a:t> machen!</a:t>
            </a:r>
          </a:p>
          <a:p>
            <a:pPr marL="0" indent="0">
              <a:buNone/>
            </a:pPr>
            <a:r>
              <a:rPr lang="de-DE" dirty="0" smtClean="0"/>
              <a:t>Die </a:t>
            </a:r>
            <a:r>
              <a:rPr lang="de-DE" dirty="0"/>
              <a:t>von den KidZ-Schulen durchgeführten Projekte </a:t>
            </a:r>
            <a:r>
              <a:rPr lang="de-DE" dirty="0" smtClean="0"/>
              <a:t>sollten einem möglichst breiten Publikum bekannt werden. </a:t>
            </a:r>
          </a:p>
          <a:p>
            <a:pPr marL="0" indent="0" algn="r">
              <a:buNone/>
            </a:pPr>
            <a:r>
              <a:rPr lang="de-DE" dirty="0" smtClean="0"/>
              <a:t>Die [KidZ]eLectures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sind dafür eine </a:t>
            </a:r>
            <a:br>
              <a:rPr lang="de-DE" dirty="0" smtClean="0"/>
            </a:br>
            <a:r>
              <a:rPr lang="de-DE" dirty="0" smtClean="0"/>
              <a:t>Möglichkeit </a:t>
            </a:r>
            <a:br>
              <a:rPr lang="de-DE" dirty="0" smtClean="0"/>
            </a:br>
            <a:r>
              <a:rPr lang="de-DE" dirty="0" smtClean="0"/>
              <a:t>unter vielen …</a:t>
            </a:r>
            <a:endParaRPr lang="de-DE" dirty="0"/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4" name="Picture 15" descr="C:\Users\nat.IST\Dropbox\Projekt_KidZ\Grafiken\KidZ-Österreic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75806"/>
            <a:ext cx="1650395" cy="1656184"/>
          </a:xfrm>
          <a:prstGeom prst="rect">
            <a:avLst/>
          </a:prstGeom>
          <a:ln>
            <a:noFill/>
          </a:ln>
          <a:effectLst>
            <a:outerShdw blurRad="25400" dist="12700" dir="2700000" algn="tl" rotWithShape="0">
              <a:schemeClr val="tx1">
                <a:alpha val="64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02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KidZ</a:t>
            </a:r>
            <a:r>
              <a:rPr lang="de-DE" dirty="0" smtClean="0"/>
              <a:t>-Symposium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5400" b="1" dirty="0" smtClean="0">
                <a:solidFill>
                  <a:srgbClr val="C00000"/>
                </a:solidFill>
              </a:rPr>
              <a:t>Save </a:t>
            </a:r>
            <a:r>
              <a:rPr lang="de-AT" sz="5400" b="1" dirty="0" err="1" smtClean="0">
                <a:solidFill>
                  <a:srgbClr val="C00000"/>
                </a:solidFill>
              </a:rPr>
              <a:t>the</a:t>
            </a:r>
            <a:r>
              <a:rPr lang="de-AT" sz="5400" b="1" dirty="0" smtClean="0">
                <a:solidFill>
                  <a:srgbClr val="C00000"/>
                </a:solidFill>
              </a:rPr>
              <a:t> </a:t>
            </a:r>
            <a:r>
              <a:rPr lang="de-AT" sz="5400" b="1" dirty="0" err="1" smtClean="0">
                <a:solidFill>
                  <a:srgbClr val="C00000"/>
                </a:solidFill>
              </a:rPr>
              <a:t>date</a:t>
            </a:r>
            <a:r>
              <a:rPr lang="de-AT" sz="5400" b="1" dirty="0" smtClean="0">
                <a:solidFill>
                  <a:srgbClr val="C00000"/>
                </a:solidFill>
              </a:rPr>
              <a:t>!</a:t>
            </a:r>
            <a:endParaRPr lang="de-AT" sz="5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de-DE" sz="4400" b="1" dirty="0" smtClean="0">
                <a:solidFill>
                  <a:srgbClr val="FFFF00"/>
                </a:solidFill>
              </a:rPr>
              <a:t>Highlight</a:t>
            </a:r>
            <a:r>
              <a:rPr lang="de-DE" sz="4400" dirty="0" smtClean="0"/>
              <a:t> </a:t>
            </a:r>
            <a:r>
              <a:rPr lang="de-DE" dirty="0" smtClean="0"/>
              <a:t>des Jahres ist wieder das KidZ-Symposium </a:t>
            </a:r>
          </a:p>
          <a:p>
            <a:pPr marL="0" indent="0" algn="ctr">
              <a:buNone/>
            </a:pPr>
            <a:r>
              <a:rPr lang="de-DE" dirty="0"/>
              <a:t>v</a:t>
            </a:r>
            <a:r>
              <a:rPr lang="de-DE" dirty="0" smtClean="0"/>
              <a:t>om 6. bis 7. März 2015</a:t>
            </a:r>
          </a:p>
          <a:p>
            <a:pPr marL="0" indent="0" algn="ctr">
              <a:buNone/>
            </a:pPr>
            <a:r>
              <a:rPr lang="de-DE" dirty="0" smtClean="0"/>
              <a:t>in Linz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78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Der Vollständigkeit halber:</a:t>
            </a:r>
            <a:endParaRPr lang="de-A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6" t="11919" r="2968" b="4421"/>
          <a:stretch/>
        </p:blipFill>
        <p:spPr bwMode="auto">
          <a:xfrm>
            <a:off x="626800" y="1059582"/>
            <a:ext cx="6048672" cy="375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24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Last, but not least 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0151"/>
            <a:ext cx="2746648" cy="3394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AT" sz="4000" b="1" dirty="0" smtClean="0">
                <a:solidFill>
                  <a:srgbClr val="C00000"/>
                </a:solidFill>
              </a:rPr>
              <a:t>Fokus!</a:t>
            </a:r>
            <a:endParaRPr lang="de-AT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sz="2400" dirty="0" smtClean="0"/>
              <a:t>Groß oder klein, umfangreich oder unaufwändig: Was immer im KidZ-Projekt geschieht, muss sich an den Projektzielen orientieren und messen:</a:t>
            </a:r>
            <a:endParaRPr lang="de-AT" sz="2400" dirty="0"/>
          </a:p>
          <a:p>
            <a:endParaRPr lang="de-AT" dirty="0"/>
          </a:p>
        </p:txBody>
      </p:sp>
      <p:sp>
        <p:nvSpPr>
          <p:cNvPr id="4" name="Abgerundete rechteckige Legende 3"/>
          <p:cNvSpPr/>
          <p:nvPr/>
        </p:nvSpPr>
        <p:spPr>
          <a:xfrm>
            <a:off x="3203848" y="1491992"/>
            <a:ext cx="1728192" cy="2663934"/>
          </a:xfrm>
          <a:prstGeom prst="wedgeRoundRectCallout">
            <a:avLst>
              <a:gd name="adj1" fmla="val 66721"/>
              <a:gd name="adj2" fmla="val 7412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Welche Chancen bieten mir digitale Medien und Werkzeuge im Unterricht? Was mache ich neu? Anders? Was lasse ich dafür weg?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Abgerundete rechteckige Legende 4"/>
          <p:cNvSpPr/>
          <p:nvPr/>
        </p:nvSpPr>
        <p:spPr>
          <a:xfrm>
            <a:off x="4788024" y="1053896"/>
            <a:ext cx="2232248" cy="1163500"/>
          </a:xfrm>
          <a:prstGeom prst="wedgeRoundRectCallout">
            <a:avLst>
              <a:gd name="adj1" fmla="val -33992"/>
              <a:gd name="adj2" fmla="val 75570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Wie verbessert das meinen Unterricht und das Lernen meiner Schüler/innen? 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Abgerundete rechteckige Legende 5"/>
          <p:cNvSpPr/>
          <p:nvPr/>
        </p:nvSpPr>
        <p:spPr>
          <a:xfrm>
            <a:off x="5616116" y="2859782"/>
            <a:ext cx="1368152" cy="1595548"/>
          </a:xfrm>
          <a:prstGeom prst="wedgeRoundRectCallout">
            <a:avLst>
              <a:gd name="adj1" fmla="val -68876"/>
              <a:gd name="adj2" fmla="val -47667"/>
              <a:gd name="adj3" fmla="val 16667"/>
            </a:avLst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i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Und wie können alle in Österreich vom Ergebnis profitieren?</a:t>
            </a:r>
            <a:endParaRPr lang="de-AT" sz="1600" i="1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07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Vorneweg: KidZ lebt …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95936" y="1200150"/>
            <a:ext cx="2880320" cy="3747864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de-DE" sz="4000" b="1" dirty="0" smtClean="0">
                <a:solidFill>
                  <a:srgbClr val="C00000"/>
                </a:solidFill>
              </a:rPr>
              <a:t>… in den Schulen, Ländern, Clustern! </a:t>
            </a:r>
            <a:r>
              <a:rPr lang="de-DE" sz="4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  <a:endParaRPr lang="de-DE" sz="4000" b="1" dirty="0">
              <a:solidFill>
                <a:srgbClr val="C00000"/>
              </a:solidFill>
            </a:endParaRPr>
          </a:p>
          <a:p>
            <a:pPr marL="0" indent="0" algn="r" fontAlgn="t">
              <a:buNone/>
            </a:pPr>
            <a:r>
              <a:rPr lang="de-AT" dirty="0" smtClean="0"/>
              <a:t>In dieser Präsentation wird </a:t>
            </a:r>
            <a:r>
              <a:rPr lang="de-AT" dirty="0" smtClean="0"/>
              <a:t>das österreichweit Gemeinsame vorgestellt.</a:t>
            </a:r>
            <a:endParaRPr lang="de-DE" dirty="0"/>
          </a:p>
          <a:p>
            <a:pPr algn="r"/>
            <a:endParaRPr lang="de-AT" dirty="0"/>
          </a:p>
        </p:txBody>
      </p:sp>
      <p:pic>
        <p:nvPicPr>
          <p:cNvPr id="4" name="Picture 15" descr="C:\Users\nat.IST\Dropbox\Projekt_KidZ\Grafiken\KidZ-Österreich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03598"/>
            <a:ext cx="3384376" cy="3396248"/>
          </a:xfrm>
          <a:prstGeom prst="rect">
            <a:avLst/>
          </a:prstGeom>
          <a:ln>
            <a:noFill/>
          </a:ln>
          <a:effectLst>
            <a:outerShdw blurRad="25400" dist="12700" dir="2700000" algn="tl" rotWithShape="0">
              <a:schemeClr val="tx1">
                <a:alpha val="64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01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Unser roter Faden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sz="4000" b="1" dirty="0" smtClean="0">
                <a:solidFill>
                  <a:srgbClr val="C00000"/>
                </a:solidFill>
              </a:rPr>
              <a:t>[KidZ]eLectures</a:t>
            </a:r>
          </a:p>
          <a:p>
            <a:pPr marL="0" indent="0" fontAlgn="t">
              <a:buNone/>
            </a:pPr>
            <a:r>
              <a:rPr lang="de-AT" dirty="0" smtClean="0"/>
              <a:t>1. Dienstag: offen für euch</a:t>
            </a:r>
            <a:endParaRPr lang="de-DE" dirty="0"/>
          </a:p>
          <a:p>
            <a:pPr marL="0" indent="0" fontAlgn="t">
              <a:buNone/>
            </a:pPr>
            <a:r>
              <a:rPr lang="de-AT" dirty="0"/>
              <a:t>2. </a:t>
            </a:r>
            <a:r>
              <a:rPr lang="de-AT" dirty="0" smtClean="0"/>
              <a:t>Dienstag: </a:t>
            </a:r>
            <a:r>
              <a:rPr lang="de-AT" dirty="0" err="1"/>
              <a:t>d</a:t>
            </a:r>
            <a:r>
              <a:rPr lang="de-AT" dirty="0" err="1" smtClean="0"/>
              <a:t>igi.komp</a:t>
            </a:r>
            <a:endParaRPr lang="de-DE" dirty="0"/>
          </a:p>
          <a:p>
            <a:pPr marL="0" indent="0" fontAlgn="t">
              <a:buNone/>
            </a:pPr>
            <a:r>
              <a:rPr lang="de-AT" dirty="0"/>
              <a:t>3. </a:t>
            </a:r>
            <a:r>
              <a:rPr lang="de-AT" dirty="0" smtClean="0"/>
              <a:t>Dienstag: IMST</a:t>
            </a:r>
            <a:endParaRPr lang="de-DE" dirty="0"/>
          </a:p>
          <a:p>
            <a:pPr marL="0" indent="0" fontAlgn="t">
              <a:buNone/>
            </a:pPr>
            <a:r>
              <a:rPr lang="de-AT" dirty="0"/>
              <a:t>4. </a:t>
            </a:r>
            <a:r>
              <a:rPr lang="de-AT" dirty="0" smtClean="0"/>
              <a:t>Dienstag: offen für euch</a:t>
            </a:r>
            <a:endParaRPr lang="de-DE" dirty="0"/>
          </a:p>
          <a:p>
            <a:pPr marL="0" indent="0" fontAlgn="t">
              <a:buNone/>
            </a:pPr>
            <a:r>
              <a:rPr lang="de-AT" dirty="0" smtClean="0"/>
              <a:t>(5</a:t>
            </a:r>
            <a:r>
              <a:rPr lang="de-AT" dirty="0"/>
              <a:t>. </a:t>
            </a:r>
            <a:r>
              <a:rPr lang="de-AT" dirty="0" smtClean="0"/>
              <a:t>Dienstag: offen für euch)</a:t>
            </a: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>
          <a:xfrm>
            <a:off x="3131840" y="915566"/>
            <a:ext cx="2592288" cy="0"/>
          </a:xfrm>
          <a:prstGeom prst="line">
            <a:avLst/>
          </a:prstGeom>
          <a:ln w="76200" cap="rnd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33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[KidZ]eLectures </a:t>
            </a:r>
            <a:r>
              <a:rPr lang="de-DE" dirty="0">
                <a:solidFill>
                  <a:srgbClr val="C00000"/>
                </a:solidFill>
              </a:rPr>
              <a:t/>
            </a:r>
            <a:br>
              <a:rPr lang="de-DE" dirty="0">
                <a:solidFill>
                  <a:srgbClr val="C00000"/>
                </a:solidFill>
              </a:rPr>
            </a:br>
            <a:r>
              <a:rPr lang="de-DE" dirty="0">
                <a:solidFill>
                  <a:srgbClr val="C00000"/>
                </a:solidFill>
              </a:rPr>
              <a:t>als Cluster-Panorama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endParaRPr lang="de-AT" dirty="0" smtClean="0"/>
          </a:p>
          <a:p>
            <a:pPr marL="0" indent="0" fontAlgn="t">
              <a:buNone/>
            </a:pPr>
            <a:r>
              <a:rPr lang="de-AT" dirty="0" smtClean="0"/>
              <a:t>2.12.14</a:t>
            </a:r>
            <a:r>
              <a:rPr lang="de-AT" dirty="0"/>
              <a:t>: </a:t>
            </a:r>
            <a:r>
              <a:rPr lang="de-AT" b="1" i="1" dirty="0"/>
              <a:t>1. Cluster-Panorama W</a:t>
            </a:r>
            <a:endParaRPr lang="de-DE" dirty="0"/>
          </a:p>
          <a:p>
            <a:pPr marL="0" indent="0" fontAlgn="t">
              <a:buNone/>
            </a:pPr>
            <a:r>
              <a:rPr lang="de-AT" dirty="0"/>
              <a:t>27.1.15: </a:t>
            </a:r>
            <a:r>
              <a:rPr lang="de-AT" b="1" i="1" dirty="0"/>
              <a:t>2. Cluster-Panorama N</a:t>
            </a:r>
            <a:endParaRPr lang="de-DE" dirty="0"/>
          </a:p>
          <a:p>
            <a:pPr marL="0" indent="0" fontAlgn="t">
              <a:buNone/>
            </a:pPr>
            <a:r>
              <a:rPr lang="de-AT" dirty="0"/>
              <a:t>24.3.15: </a:t>
            </a:r>
            <a:r>
              <a:rPr lang="de-AT" b="1" i="1" dirty="0"/>
              <a:t>3. Cluster-Panorama O</a:t>
            </a:r>
            <a:endParaRPr lang="de-DE" dirty="0"/>
          </a:p>
          <a:p>
            <a:pPr marL="0" indent="0" fontAlgn="t">
              <a:buNone/>
            </a:pPr>
            <a:r>
              <a:rPr lang="de-AT" dirty="0"/>
              <a:t>28.4.15: </a:t>
            </a:r>
            <a:r>
              <a:rPr lang="de-AT" b="1" i="1" dirty="0"/>
              <a:t>4. Cluster-Panorama S</a:t>
            </a:r>
            <a:endParaRPr lang="de-DE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3895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KidZ-Wettbewerbe (1)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059582"/>
            <a:ext cx="6419056" cy="3394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AT" sz="4800" b="1" dirty="0" smtClean="0">
                <a:solidFill>
                  <a:srgbClr val="C00000"/>
                </a:solidFill>
              </a:rPr>
              <a:t>Plakat</a:t>
            </a:r>
            <a:endParaRPr lang="de-AT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sz="3500" dirty="0"/>
              <a:t>Ein originelles KidZ-Plakat soll gestaltet und bis Ende November eingereicht werden.</a:t>
            </a:r>
          </a:p>
          <a:p>
            <a:pPr marL="0" indent="0">
              <a:buNone/>
            </a:pPr>
            <a:r>
              <a:rPr lang="de-DE" sz="3500" dirty="0"/>
              <a:t>Das Siegerplakat wird mittels online-</a:t>
            </a:r>
            <a:r>
              <a:rPr lang="de-DE" sz="3500" dirty="0" err="1"/>
              <a:t>Voting</a:t>
            </a:r>
            <a:r>
              <a:rPr lang="de-DE" sz="3500" dirty="0"/>
              <a:t> ermittelt.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8330">
            <a:off x="6474177" y="404308"/>
            <a:ext cx="2546534" cy="36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42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KidZ-Wettbewerb (2)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059582"/>
            <a:ext cx="6419056" cy="33944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de-AT" sz="6000" b="1" dirty="0" smtClean="0">
                <a:solidFill>
                  <a:srgbClr val="C00000"/>
                </a:solidFill>
              </a:rPr>
              <a:t>Trailer</a:t>
            </a:r>
            <a:endParaRPr lang="de-AT" sz="6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sz="4600" dirty="0"/>
              <a:t>Zum KidZ-Jingle soll ein möglichst origineller Trailer genau zur Jingle-Länge passend entwickelt werden.</a:t>
            </a:r>
          </a:p>
          <a:p>
            <a:pPr marL="0" indent="0">
              <a:buNone/>
            </a:pPr>
            <a:r>
              <a:rPr lang="de-DE" sz="4600" dirty="0"/>
              <a:t>Beim KidZ-Symposium wird der Siegertrailer ermittelt.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65">
            <a:off x="6621810" y="1204668"/>
            <a:ext cx="2546535" cy="36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KidZ-Projekte (1)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059582"/>
            <a:ext cx="6419056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4000" b="1" dirty="0">
                <a:solidFill>
                  <a:srgbClr val="C00000"/>
                </a:solidFill>
              </a:rPr>
              <a:t>mobile&gt;&lt;</a:t>
            </a:r>
            <a:r>
              <a:rPr lang="de-AT" sz="4000" b="1" dirty="0" err="1">
                <a:solidFill>
                  <a:srgbClr val="C00000"/>
                </a:solidFill>
              </a:rPr>
              <a:t>teaching</a:t>
            </a:r>
            <a:endParaRPr lang="de-AT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de-DE" dirty="0" smtClean="0"/>
              <a:t>Der Gerätekonfigurationen (Apple, MS, Android) werden „auf Lernreise geschickt“</a:t>
            </a:r>
          </a:p>
          <a:p>
            <a:pPr marL="0" indent="0">
              <a:buNone/>
            </a:pPr>
            <a:r>
              <a:rPr lang="de-DE" dirty="0" smtClean="0"/>
              <a:t>Projektstart am 10.10. mit einem Expert/</a:t>
            </a:r>
            <a:r>
              <a:rPr lang="de-DE" dirty="0" err="1" smtClean="0"/>
              <a:t>innenworkshop</a:t>
            </a:r>
            <a:r>
              <a:rPr lang="de-DE" dirty="0" smtClean="0"/>
              <a:t> bei edugroup.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9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KidZ-Projekte </a:t>
            </a:r>
            <a:r>
              <a:rPr lang="de-AT" dirty="0" smtClean="0"/>
              <a:t>(2)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3600" b="1" dirty="0">
                <a:solidFill>
                  <a:srgbClr val="C00000"/>
                </a:solidFill>
              </a:rPr>
              <a:t>eLSA </a:t>
            </a:r>
            <a:r>
              <a:rPr lang="de-AT" sz="3600" b="1" dirty="0" err="1" smtClean="0">
                <a:solidFill>
                  <a:srgbClr val="C00000"/>
                </a:solidFill>
              </a:rPr>
              <a:t>advanced</a:t>
            </a:r>
            <a:r>
              <a:rPr lang="de-AT" sz="3600" b="1" dirty="0" smtClean="0">
                <a:solidFill>
                  <a:srgbClr val="C00000"/>
                </a:solidFill>
              </a:rPr>
              <a:t> Unterstützung</a:t>
            </a:r>
          </a:p>
          <a:p>
            <a:pPr marL="0" indent="0">
              <a:buNone/>
            </a:pPr>
            <a:r>
              <a:rPr lang="de-DE" dirty="0" smtClean="0"/>
              <a:t>Alle </a:t>
            </a:r>
            <a:r>
              <a:rPr lang="de-DE" dirty="0"/>
              <a:t>KidZ-Schulen einer Region </a:t>
            </a:r>
            <a:r>
              <a:rPr lang="de-DE" dirty="0" smtClean="0"/>
              <a:t>sind </a:t>
            </a:r>
            <a:r>
              <a:rPr lang="de-DE" dirty="0"/>
              <a:t>zu den </a:t>
            </a:r>
            <a:r>
              <a:rPr lang="de-DE" dirty="0" smtClean="0"/>
              <a:t>eLSA </a:t>
            </a:r>
            <a:r>
              <a:rPr lang="de-DE" dirty="0" err="1"/>
              <a:t>advanced</a:t>
            </a:r>
            <a:r>
              <a:rPr lang="de-DE" dirty="0"/>
              <a:t> Vernetzungstreffen </a:t>
            </a:r>
            <a:r>
              <a:rPr lang="de-DE" dirty="0" smtClean="0"/>
              <a:t>eingeladen.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05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KidZ-Projekte </a:t>
            </a:r>
            <a:r>
              <a:rPr lang="de-AT" dirty="0" smtClean="0"/>
              <a:t>(3)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00150"/>
            <a:ext cx="6419056" cy="3819872"/>
          </a:xfrm>
        </p:spPr>
        <p:txBody>
          <a:bodyPr>
            <a:normAutofit fontScale="77500" lnSpcReduction="20000"/>
          </a:bodyPr>
          <a:lstStyle/>
          <a:p>
            <a:pPr marL="0" indent="0" algn="ctr" fontAlgn="base">
              <a:buNone/>
            </a:pPr>
            <a:r>
              <a:rPr lang="de-AT" sz="4000" b="1" dirty="0" smtClean="0">
                <a:solidFill>
                  <a:srgbClr val="C00000"/>
                </a:solidFill>
              </a:rPr>
              <a:t>Leitfaden: Tablets/Mobiles </a:t>
            </a:r>
            <a:r>
              <a:rPr lang="de-AT" sz="4000" b="1" dirty="0">
                <a:solidFill>
                  <a:srgbClr val="C00000"/>
                </a:solidFill>
              </a:rPr>
              <a:t>in der Schule</a:t>
            </a:r>
          </a:p>
          <a:p>
            <a:pPr marL="0" indent="0">
              <a:buNone/>
            </a:pPr>
            <a:r>
              <a:rPr lang="de-DE" sz="3500" dirty="0" smtClean="0"/>
              <a:t>Das Lehrbuch E-Learning 1x1 macht den Standard der guten Praxis im schulischen E-Learning generell nachvollziehbar. </a:t>
            </a:r>
          </a:p>
          <a:p>
            <a:pPr marL="0" indent="0">
              <a:buNone/>
            </a:pPr>
            <a:r>
              <a:rPr lang="de-DE" sz="3500" dirty="0" smtClean="0"/>
              <a:t>Es müsste eigentlich auch einen Leitfaden </a:t>
            </a:r>
            <a:r>
              <a:rPr lang="de-DE" sz="3500" dirty="0"/>
              <a:t>für den didaktisch sinnvollen Einsatz </a:t>
            </a:r>
            <a:r>
              <a:rPr lang="de-DE" sz="3500" dirty="0" smtClean="0"/>
              <a:t>von Tablets und Mobiles in der Schule geben. Apps-Empfehlungen inklusive. </a:t>
            </a:r>
            <a:endParaRPr lang="de-DE" sz="3500" dirty="0"/>
          </a:p>
          <a:p>
            <a:pPr marL="0" indent="0">
              <a:buNone/>
            </a:pPr>
            <a:r>
              <a:rPr lang="de-DE" sz="3500" dirty="0" smtClean="0"/>
              <a:t>Wer will an dieser Entwicklung mitarbeiten?</a:t>
            </a:r>
            <a:endParaRPr lang="de-DE" sz="3500" dirty="0"/>
          </a:p>
        </p:txBody>
      </p:sp>
    </p:spTree>
    <p:extLst>
      <p:ext uri="{BB962C8B-B14F-4D97-AF65-F5344CB8AC3E}">
        <p14:creationId xmlns:p14="http://schemas.microsoft.com/office/powerpoint/2010/main" val="17428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4-15_KidZ-PPTX-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2014-15_KidZ-PPTX-Master</Template>
  <TotalTime>0</TotalTime>
  <Words>541</Words>
  <Application>Microsoft Office PowerPoint</Application>
  <PresentationFormat>Bildschirmpräsentation (16:9)</PresentationFormat>
  <Paragraphs>79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2014-15_KidZ-PPTX-Master</vt:lpstr>
      <vt:lpstr>2014/15</vt:lpstr>
      <vt:lpstr>Vorneweg: KidZ lebt …</vt:lpstr>
      <vt:lpstr>Unser roter Faden</vt:lpstr>
      <vt:lpstr>[KidZ]eLectures  als Cluster-Panorama</vt:lpstr>
      <vt:lpstr>KidZ-Wettbewerbe (1)</vt:lpstr>
      <vt:lpstr>KidZ-Wettbewerb (2)</vt:lpstr>
      <vt:lpstr>KidZ-Projekte (1)</vt:lpstr>
      <vt:lpstr>KidZ-Projekte (2)</vt:lpstr>
      <vt:lpstr>KidZ-Projekte (3)</vt:lpstr>
      <vt:lpstr>KidZ-Projekte (4)</vt:lpstr>
      <vt:lpstr>KidZ-Projekte (5)</vt:lpstr>
      <vt:lpstr>KidZ-Projekte (6)</vt:lpstr>
      <vt:lpstr>KidZ-Projekte (7)</vt:lpstr>
      <vt:lpstr>KidZ-Projekte (8)</vt:lpstr>
      <vt:lpstr>KidZ-Projekte (undundund…)</vt:lpstr>
      <vt:lpstr>KidZ-Symposium</vt:lpstr>
      <vt:lpstr>Der Vollständigkeit halber:</vt:lpstr>
      <vt:lpstr>Last, but not least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</dc:creator>
  <cp:lastModifiedBy>Thomas Nárosy</cp:lastModifiedBy>
  <cp:revision>31</cp:revision>
  <dcterms:created xsi:type="dcterms:W3CDTF">2014-09-25T07:17:09Z</dcterms:created>
  <dcterms:modified xsi:type="dcterms:W3CDTF">2014-09-29T05:26:56Z</dcterms:modified>
</cp:coreProperties>
</file>